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"/>
  </p:notesMasterIdLst>
  <p:sldIdLst>
    <p:sldId id="259" r:id="rId2"/>
    <p:sldId id="260" r:id="rId3"/>
    <p:sldId id="258" r:id="rId4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208"/>
    <a:srgbClr val="FEC0BE"/>
    <a:srgbClr val="FF1515"/>
    <a:srgbClr val="FF4F4F"/>
    <a:srgbClr val="FF7D7D"/>
    <a:srgbClr val="66FFFF"/>
    <a:srgbClr val="00CCFF"/>
    <a:srgbClr val="5597D3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2838BEF-8BB2-4498-84A7-C5851F593DF1}" styleName="Style moyen 4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280" autoAdjust="0"/>
  </p:normalViewPr>
  <p:slideViewPr>
    <p:cSldViewPr snapToGrid="0">
      <p:cViewPr>
        <p:scale>
          <a:sx n="170" d="100"/>
          <a:sy n="170" d="100"/>
        </p:scale>
        <p:origin x="-1256" y="6624"/>
      </p:cViewPr>
      <p:guideLst>
        <p:guide orient="horz" pos="384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hdphoto1.wdp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hdphoto1.wdp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F695D-40AC-4F81-8458-DF45ED83C3CA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66F370A-04DA-40D1-8115-BD5ACC85AEC3}">
      <dgm:prSet phldrT="[Texte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fr-FR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Poisson flûte </a:t>
          </a:r>
          <a:r>
            <a:rPr lang="fr-FR" sz="2000" dirty="0">
              <a:latin typeface="+mn-lt"/>
            </a:rPr>
            <a:t>(</a:t>
          </a:r>
          <a:r>
            <a:rPr lang="fr-FR" sz="2000" i="1" dirty="0" err="1">
              <a:latin typeface="+mn-lt"/>
            </a:rPr>
            <a:t>Fistularia</a:t>
          </a:r>
          <a:r>
            <a:rPr lang="fr-FR" sz="2000" i="1" dirty="0">
              <a:latin typeface="+mn-lt"/>
            </a:rPr>
            <a:t> </a:t>
          </a:r>
          <a:r>
            <a:rPr lang="fr-FR" sz="2000" i="1" dirty="0" err="1">
              <a:latin typeface="+mn-lt"/>
            </a:rPr>
            <a:t>commersonii</a:t>
          </a:r>
          <a:r>
            <a:rPr lang="fr-FR" sz="2000" dirty="0">
              <a:latin typeface="+mn-lt"/>
            </a:rPr>
            <a:t>)</a:t>
          </a:r>
          <a:r>
            <a:rPr lang="fr-FR" sz="24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1</a:t>
          </a:r>
          <a:endParaRPr lang="fr-FR" sz="2000" baseline="30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4D40943B-E3A8-4492-8E0A-7C89767962EB}" type="sibTrans" cxnId="{0130610B-CD02-4D0E-ABDE-B827D99C7E9B}">
      <dgm:prSet/>
      <dgm:spPr/>
      <dgm:t>
        <a:bodyPr/>
        <a:lstStyle/>
        <a:p>
          <a:endParaRPr lang="fr-FR"/>
        </a:p>
      </dgm:t>
    </dgm:pt>
    <dgm:pt modelId="{78066783-6C2F-44DC-9591-8A49CBF42909}" type="parTrans" cxnId="{0130610B-CD02-4D0E-ABDE-B827D99C7E9B}">
      <dgm:prSet/>
      <dgm:spPr/>
      <dgm:t>
        <a:bodyPr/>
        <a:lstStyle/>
        <a:p>
          <a:endParaRPr lang="fr-FR"/>
        </a:p>
      </dgm:t>
    </dgm:pt>
    <dgm:pt modelId="{485AF810-E308-4F0E-AC80-27BC66BF98FD}" type="pres">
      <dgm:prSet presAssocID="{DA0F695D-40AC-4F81-8458-DF45ED83C3CA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3DED935-3423-42A1-B0CA-8F3B7F3E1F8E}" type="pres">
      <dgm:prSet presAssocID="{266F370A-04DA-40D1-8115-BD5ACC85AEC3}" presName="composite" presStyleCnt="0"/>
      <dgm:spPr/>
    </dgm:pt>
    <dgm:pt modelId="{3BAF83D2-8521-4DF1-8869-07E322617B3E}" type="pres">
      <dgm:prSet presAssocID="{266F370A-04DA-40D1-8115-BD5ACC85AEC3}" presName="rect1" presStyleLbl="bgImgPlace1" presStyleIdx="0" presStyleCnt="1" custScaleX="146473" custScaleY="92842" custLinFactX="-1501" custLinFactNeighborX="-100000" custLinFactNeighborY="-7802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10B824F9-52CF-4FE6-A767-BEB54BCD2D87}" type="pres">
      <dgm:prSet presAssocID="{266F370A-04DA-40D1-8115-BD5ACC85AEC3}" presName="wedgeRectCallout1" presStyleLbl="node1" presStyleIdx="0" presStyleCnt="1" custScaleX="384306" custLinFactNeighborX="-249" custLinFactNeighborY="201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28179F0-A41C-4D81-BA51-D87B51A2C1FD}" type="presOf" srcId="{DA0F695D-40AC-4F81-8458-DF45ED83C3CA}" destId="{485AF810-E308-4F0E-AC80-27BC66BF98FD}" srcOrd="0" destOrd="0" presId="urn:microsoft.com/office/officeart/2008/layout/BendingPictureCaptionList"/>
    <dgm:cxn modelId="{BBF30073-7A2A-4163-B815-81E76778B9A7}" type="presOf" srcId="{266F370A-04DA-40D1-8115-BD5ACC85AEC3}" destId="{10B824F9-52CF-4FE6-A767-BEB54BCD2D87}" srcOrd="0" destOrd="0" presId="urn:microsoft.com/office/officeart/2008/layout/BendingPictureCaptionList"/>
    <dgm:cxn modelId="{0130610B-CD02-4D0E-ABDE-B827D99C7E9B}" srcId="{DA0F695D-40AC-4F81-8458-DF45ED83C3CA}" destId="{266F370A-04DA-40D1-8115-BD5ACC85AEC3}" srcOrd="0" destOrd="0" parTransId="{78066783-6C2F-44DC-9591-8A49CBF42909}" sibTransId="{4D40943B-E3A8-4492-8E0A-7C89767962EB}"/>
    <dgm:cxn modelId="{A501B92A-0D37-4262-9760-814EF85E6665}" type="presParOf" srcId="{485AF810-E308-4F0E-AC80-27BC66BF98FD}" destId="{43DED935-3423-42A1-B0CA-8F3B7F3E1F8E}" srcOrd="0" destOrd="0" presId="urn:microsoft.com/office/officeart/2008/layout/BendingPictureCaptionList"/>
    <dgm:cxn modelId="{472A89B8-EE7A-4F08-B76E-5877ADD0E640}" type="presParOf" srcId="{43DED935-3423-42A1-B0CA-8F3B7F3E1F8E}" destId="{3BAF83D2-8521-4DF1-8869-07E322617B3E}" srcOrd="0" destOrd="0" presId="urn:microsoft.com/office/officeart/2008/layout/BendingPictureCaptionList"/>
    <dgm:cxn modelId="{C16CCC16-0ABA-4495-8B8E-C70D4C8A61AE}" type="presParOf" srcId="{43DED935-3423-42A1-B0CA-8F3B7F3E1F8E}" destId="{10B824F9-52CF-4FE6-A767-BEB54BCD2D8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0F695D-40AC-4F81-8458-DF45ED83C3CA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66F370A-04DA-40D1-8115-BD5ACC85AEC3}">
      <dgm:prSet phldrT="[Texte]" custT="1"/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13500000" scaled="1"/>
          <a:tileRect/>
        </a:gradFill>
      </dgm:spPr>
      <dgm:t>
        <a:bodyPr/>
        <a:lstStyle/>
        <a:p>
          <a:r>
            <a:rPr lang="fr-FR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Poisson-lapin à queue tronquée </a:t>
          </a:r>
          <a:r>
            <a:rPr lang="fr-FR" sz="2000" dirty="0">
              <a:effectLst/>
              <a:latin typeface="+mn-lt"/>
            </a:rPr>
            <a:t>(</a:t>
          </a:r>
          <a:r>
            <a:rPr lang="fr-FR" sz="2000" i="1" dirty="0" err="1">
              <a:effectLst/>
              <a:latin typeface="+mn-lt"/>
            </a:rPr>
            <a:t>Siganus</a:t>
          </a:r>
          <a:r>
            <a:rPr lang="fr-FR" sz="2000" i="1" dirty="0">
              <a:effectLst/>
              <a:latin typeface="+mn-lt"/>
            </a:rPr>
            <a:t> </a:t>
          </a:r>
          <a:r>
            <a:rPr lang="fr-FR" sz="2000" i="1" dirty="0" err="1">
              <a:effectLst/>
              <a:latin typeface="+mn-lt"/>
            </a:rPr>
            <a:t>luridus</a:t>
          </a:r>
          <a:r>
            <a:rPr lang="fr-FR" sz="2000" i="0" dirty="0">
              <a:effectLst/>
              <a:latin typeface="+mn-lt"/>
            </a:rPr>
            <a:t>)</a:t>
          </a:r>
          <a:r>
            <a:rPr lang="fr-FR" sz="2000" i="0" baseline="30000" dirty="0">
              <a:effectLst/>
              <a:latin typeface="+mn-lt"/>
            </a:rPr>
            <a:t>1</a:t>
          </a:r>
          <a:r>
            <a:rPr lang="fr-FR" sz="2500" i="0" baseline="30000" dirty="0">
              <a:effectLst/>
              <a:latin typeface="+mn-lt"/>
            </a:rPr>
            <a:t/>
          </a:r>
          <a:br>
            <a:rPr lang="fr-FR" sz="2500" i="0" baseline="30000" dirty="0">
              <a:effectLst/>
              <a:latin typeface="+mn-lt"/>
            </a:rPr>
          </a:br>
          <a:r>
            <a:rPr lang="fr-FR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Poisson-lapin à ventre strié </a:t>
          </a:r>
          <a:r>
            <a:rPr lang="fr-FR" sz="2000" dirty="0">
              <a:latin typeface="+mn-lt"/>
            </a:rPr>
            <a:t>(</a:t>
          </a:r>
          <a:r>
            <a:rPr lang="fr-FR" sz="2000" dirty="0" err="1">
              <a:latin typeface="+mn-lt"/>
            </a:rPr>
            <a:t>S</a:t>
          </a:r>
          <a:r>
            <a:rPr lang="fr-FR" sz="2000" i="1" dirty="0" err="1">
              <a:latin typeface="+mn-lt"/>
            </a:rPr>
            <a:t>iganus</a:t>
          </a:r>
          <a:r>
            <a:rPr lang="fr-FR" sz="2000" i="1" dirty="0">
              <a:latin typeface="+mn-lt"/>
            </a:rPr>
            <a:t> </a:t>
          </a:r>
          <a:r>
            <a:rPr lang="fr-FR" sz="2000" i="1" dirty="0" err="1">
              <a:latin typeface="+mn-lt"/>
            </a:rPr>
            <a:t>rivulatus</a:t>
          </a:r>
          <a:r>
            <a:rPr lang="fr-FR" sz="2000" dirty="0">
              <a:latin typeface="+mn-lt"/>
            </a:rPr>
            <a:t>)</a:t>
          </a:r>
          <a:r>
            <a:rPr lang="fr-FR" sz="2000" baseline="30000" dirty="0">
              <a:latin typeface="+mn-lt"/>
            </a:rPr>
            <a:t>2</a:t>
          </a:r>
          <a:endParaRPr lang="fr-FR" sz="2000" i="0" baseline="30000" dirty="0">
            <a:effectLst/>
            <a:latin typeface="+mn-lt"/>
          </a:endParaRPr>
        </a:p>
      </dgm:t>
    </dgm:pt>
    <dgm:pt modelId="{4D40943B-E3A8-4492-8E0A-7C89767962EB}" type="sibTrans" cxnId="{0130610B-CD02-4D0E-ABDE-B827D99C7E9B}">
      <dgm:prSet/>
      <dgm:spPr/>
      <dgm:t>
        <a:bodyPr/>
        <a:lstStyle/>
        <a:p>
          <a:endParaRPr lang="fr-FR"/>
        </a:p>
      </dgm:t>
    </dgm:pt>
    <dgm:pt modelId="{78066783-6C2F-44DC-9591-8A49CBF42909}" type="parTrans" cxnId="{0130610B-CD02-4D0E-ABDE-B827D99C7E9B}">
      <dgm:prSet/>
      <dgm:spPr/>
      <dgm:t>
        <a:bodyPr/>
        <a:lstStyle/>
        <a:p>
          <a:endParaRPr lang="fr-FR"/>
        </a:p>
      </dgm:t>
    </dgm:pt>
    <dgm:pt modelId="{485AF810-E308-4F0E-AC80-27BC66BF98FD}" type="pres">
      <dgm:prSet presAssocID="{DA0F695D-40AC-4F81-8458-DF45ED83C3CA}" presName="Name0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43DED935-3423-42A1-B0CA-8F3B7F3E1F8E}" type="pres">
      <dgm:prSet presAssocID="{266F370A-04DA-40D1-8115-BD5ACC85AEC3}" presName="composite" presStyleCnt="0"/>
      <dgm:spPr/>
    </dgm:pt>
    <dgm:pt modelId="{3BAF83D2-8521-4DF1-8869-07E322617B3E}" type="pres">
      <dgm:prSet presAssocID="{266F370A-04DA-40D1-8115-BD5ACC85AEC3}" presName="rect1" presStyleLbl="bgImgPlace1" presStyleIdx="0" presStyleCnt="1" custScaleX="100918" custScaleY="92842" custLinFactX="-24278" custLinFactNeighborX="-100000" custLinFactNeighborY="9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0B824F9-52CF-4FE6-A767-BEB54BCD2D87}" type="pres">
      <dgm:prSet presAssocID="{266F370A-04DA-40D1-8115-BD5ACC85AEC3}" presName="wedgeRectCallout1" presStyleLbl="node1" presStyleIdx="0" presStyleCnt="1" custScaleX="354019" custScaleY="136546" custLinFactNeighborX="-2963" custLinFactNeighborY="1888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C28179F0-A41C-4D81-BA51-D87B51A2C1FD}" type="presOf" srcId="{DA0F695D-40AC-4F81-8458-DF45ED83C3CA}" destId="{485AF810-E308-4F0E-AC80-27BC66BF98FD}" srcOrd="0" destOrd="0" presId="urn:microsoft.com/office/officeart/2008/layout/BendingPictureCaptionList"/>
    <dgm:cxn modelId="{BBF30073-7A2A-4163-B815-81E76778B9A7}" type="presOf" srcId="{266F370A-04DA-40D1-8115-BD5ACC85AEC3}" destId="{10B824F9-52CF-4FE6-A767-BEB54BCD2D87}" srcOrd="0" destOrd="0" presId="urn:microsoft.com/office/officeart/2008/layout/BendingPictureCaptionList"/>
    <dgm:cxn modelId="{0130610B-CD02-4D0E-ABDE-B827D99C7E9B}" srcId="{DA0F695D-40AC-4F81-8458-DF45ED83C3CA}" destId="{266F370A-04DA-40D1-8115-BD5ACC85AEC3}" srcOrd="0" destOrd="0" parTransId="{78066783-6C2F-44DC-9591-8A49CBF42909}" sibTransId="{4D40943B-E3A8-4492-8E0A-7C89767962EB}"/>
    <dgm:cxn modelId="{A501B92A-0D37-4262-9760-814EF85E6665}" type="presParOf" srcId="{485AF810-E308-4F0E-AC80-27BC66BF98FD}" destId="{43DED935-3423-42A1-B0CA-8F3B7F3E1F8E}" srcOrd="0" destOrd="0" presId="urn:microsoft.com/office/officeart/2008/layout/BendingPictureCaptionList"/>
    <dgm:cxn modelId="{472A89B8-EE7A-4F08-B76E-5877ADD0E640}" type="presParOf" srcId="{43DED935-3423-42A1-B0CA-8F3B7F3E1F8E}" destId="{3BAF83D2-8521-4DF1-8869-07E322617B3E}" srcOrd="0" destOrd="0" presId="urn:microsoft.com/office/officeart/2008/layout/BendingPictureCaptionList"/>
    <dgm:cxn modelId="{C16CCC16-0ABA-4495-8B8E-C70D4C8A61AE}" type="presParOf" srcId="{43DED935-3423-42A1-B0CA-8F3B7F3E1F8E}" destId="{10B824F9-52CF-4FE6-A767-BEB54BCD2D87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F83D2-8521-4DF1-8869-07E322617B3E}">
      <dsp:nvSpPr>
        <dsp:cNvPr id="0" name=""/>
        <dsp:cNvSpPr/>
      </dsp:nvSpPr>
      <dsp:spPr>
        <a:xfrm>
          <a:off x="0" y="0"/>
          <a:ext cx="2933096" cy="1487315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0B824F9-52CF-4FE6-A767-BEB54BCD2D87}">
      <dsp:nvSpPr>
        <dsp:cNvPr id="0" name=""/>
        <dsp:cNvSpPr/>
      </dsp:nvSpPr>
      <dsp:spPr>
        <a:xfrm>
          <a:off x="0" y="1423959"/>
          <a:ext cx="6849137" cy="560695"/>
        </a:xfrm>
        <a:prstGeom prst="wedgeRectCallout">
          <a:avLst>
            <a:gd name="adj1" fmla="val -20250"/>
            <a:gd name="adj2" fmla="val -60700"/>
          </a:avLst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Poisson flûte </a:t>
          </a:r>
          <a:r>
            <a:rPr lang="fr-FR" sz="2000" kern="1200" dirty="0">
              <a:latin typeface="+mn-lt"/>
            </a:rPr>
            <a:t>(</a:t>
          </a:r>
          <a:r>
            <a:rPr lang="fr-FR" sz="2000" i="1" kern="1200" dirty="0" err="1">
              <a:latin typeface="+mn-lt"/>
            </a:rPr>
            <a:t>Fistularia</a:t>
          </a:r>
          <a:r>
            <a:rPr lang="fr-FR" sz="2000" i="1" kern="1200" dirty="0">
              <a:latin typeface="+mn-lt"/>
            </a:rPr>
            <a:t> </a:t>
          </a:r>
          <a:r>
            <a:rPr lang="fr-FR" sz="2000" i="1" kern="1200" dirty="0" err="1">
              <a:latin typeface="+mn-lt"/>
            </a:rPr>
            <a:t>commersonii</a:t>
          </a:r>
          <a:r>
            <a:rPr lang="fr-FR" sz="2000" kern="1200" dirty="0">
              <a:latin typeface="+mn-lt"/>
            </a:rPr>
            <a:t>)</a:t>
          </a:r>
          <a:r>
            <a:rPr lang="fr-FR" sz="2400" kern="12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1</a:t>
          </a:r>
          <a:endParaRPr lang="fr-FR" sz="2000" kern="1200" baseline="30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0" y="1423959"/>
        <a:ext cx="6849137" cy="5606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F83D2-8521-4DF1-8869-07E322617B3E}">
      <dsp:nvSpPr>
        <dsp:cNvPr id="0" name=""/>
        <dsp:cNvSpPr/>
      </dsp:nvSpPr>
      <dsp:spPr>
        <a:xfrm>
          <a:off x="0" y="1782"/>
          <a:ext cx="2196592" cy="161664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0B824F9-52CF-4FE6-A767-BEB54BCD2D87}">
      <dsp:nvSpPr>
        <dsp:cNvPr id="0" name=""/>
        <dsp:cNvSpPr/>
      </dsp:nvSpPr>
      <dsp:spPr>
        <a:xfrm>
          <a:off x="0" y="1393696"/>
          <a:ext cx="6857999" cy="832181"/>
        </a:xfrm>
        <a:prstGeom prst="wedgeRectCallout">
          <a:avLst>
            <a:gd name="adj1" fmla="val -20250"/>
            <a:gd name="adj2" fmla="val -60700"/>
          </a:avLst>
        </a:prstGeom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135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Poisson-lapin à queue tronquée </a:t>
          </a:r>
          <a:r>
            <a:rPr lang="fr-FR" sz="2000" kern="1200" dirty="0">
              <a:effectLst/>
              <a:latin typeface="+mn-lt"/>
            </a:rPr>
            <a:t>(</a:t>
          </a:r>
          <a:r>
            <a:rPr lang="fr-FR" sz="2000" i="1" kern="1200" dirty="0" err="1">
              <a:effectLst/>
              <a:latin typeface="+mn-lt"/>
            </a:rPr>
            <a:t>Siganus</a:t>
          </a:r>
          <a:r>
            <a:rPr lang="fr-FR" sz="2000" i="1" kern="1200" dirty="0">
              <a:effectLst/>
              <a:latin typeface="+mn-lt"/>
            </a:rPr>
            <a:t> </a:t>
          </a:r>
          <a:r>
            <a:rPr lang="fr-FR" sz="2000" i="1" kern="1200" dirty="0" err="1">
              <a:effectLst/>
              <a:latin typeface="+mn-lt"/>
            </a:rPr>
            <a:t>luridus</a:t>
          </a:r>
          <a:r>
            <a:rPr lang="fr-FR" sz="2000" i="0" kern="1200" dirty="0">
              <a:effectLst/>
              <a:latin typeface="+mn-lt"/>
            </a:rPr>
            <a:t>)</a:t>
          </a:r>
          <a:r>
            <a:rPr lang="fr-FR" sz="2000" i="0" kern="1200" baseline="30000" dirty="0">
              <a:effectLst/>
              <a:latin typeface="+mn-lt"/>
            </a:rPr>
            <a:t>1</a:t>
          </a:r>
          <a:r>
            <a:rPr lang="fr-FR" sz="2500" i="0" kern="1200" baseline="30000" dirty="0">
              <a:effectLst/>
              <a:latin typeface="+mn-lt"/>
            </a:rPr>
            <a:t/>
          </a:r>
          <a:br>
            <a:rPr lang="fr-FR" sz="2500" i="0" kern="1200" baseline="30000" dirty="0">
              <a:effectLst/>
              <a:latin typeface="+mn-lt"/>
            </a:rPr>
          </a:br>
          <a:r>
            <a:rPr lang="fr-FR" sz="2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Poisson-lapin à ventre strié </a:t>
          </a:r>
          <a:r>
            <a:rPr lang="fr-FR" sz="2000" kern="1200" dirty="0">
              <a:latin typeface="+mn-lt"/>
            </a:rPr>
            <a:t>(</a:t>
          </a:r>
          <a:r>
            <a:rPr lang="fr-FR" sz="2000" kern="1200" dirty="0" err="1">
              <a:latin typeface="+mn-lt"/>
            </a:rPr>
            <a:t>S</a:t>
          </a:r>
          <a:r>
            <a:rPr lang="fr-FR" sz="2000" i="1" kern="1200" dirty="0" err="1">
              <a:latin typeface="+mn-lt"/>
            </a:rPr>
            <a:t>iganus</a:t>
          </a:r>
          <a:r>
            <a:rPr lang="fr-FR" sz="2000" i="1" kern="1200" dirty="0">
              <a:latin typeface="+mn-lt"/>
            </a:rPr>
            <a:t> </a:t>
          </a:r>
          <a:r>
            <a:rPr lang="fr-FR" sz="2000" i="1" kern="1200" dirty="0" err="1">
              <a:latin typeface="+mn-lt"/>
            </a:rPr>
            <a:t>rivulatus</a:t>
          </a:r>
          <a:r>
            <a:rPr lang="fr-FR" sz="2000" kern="1200" dirty="0">
              <a:latin typeface="+mn-lt"/>
            </a:rPr>
            <a:t>)</a:t>
          </a:r>
          <a:r>
            <a:rPr lang="fr-FR" sz="2000" kern="1200" baseline="30000" dirty="0">
              <a:latin typeface="+mn-lt"/>
            </a:rPr>
            <a:t>2</a:t>
          </a:r>
          <a:endParaRPr lang="fr-FR" sz="2000" i="0" kern="1200" baseline="30000" dirty="0">
            <a:effectLst/>
            <a:latin typeface="+mn-lt"/>
          </a:endParaRPr>
        </a:p>
      </dsp:txBody>
      <dsp:txXfrm>
        <a:off x="0" y="1393696"/>
        <a:ext cx="6857999" cy="8321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A6831-FBC7-4CC4-A6AD-06D72916BE60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9AD41-6000-4F75-B073-8F96FD5E4E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993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9AD41-6000-4F75-B073-8F96FD5E4EB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59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9AD41-6000-4F75-B073-8F96FD5E4EB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214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C9AD41-6000-4F75-B073-8F96FD5E4EB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92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022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794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5095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862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148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08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2279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250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2688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4877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2A351-CC33-43ED-A18E-984DD84FAB32}" type="datetimeFigureOut">
              <a:rPr lang="fr-FR" smtClean="0"/>
              <a:t>09/05/17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19B95-5B3A-4CF2-B4EF-1F9BA9B2CFB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02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jpg"/><Relationship Id="rId20" Type="http://schemas.microsoft.com/office/2007/relationships/hdphoto" Target="../media/hdphoto4.wdp"/><Relationship Id="rId21" Type="http://schemas.openxmlformats.org/officeDocument/2006/relationships/image" Target="../media/image12.png"/><Relationship Id="rId22" Type="http://schemas.openxmlformats.org/officeDocument/2006/relationships/image" Target="../media/image13.jpg"/><Relationship Id="rId23" Type="http://schemas.openxmlformats.org/officeDocument/2006/relationships/image" Target="../media/image14.jpg"/><Relationship Id="rId24" Type="http://schemas.openxmlformats.org/officeDocument/2006/relationships/image" Target="../media/image15.jpg"/><Relationship Id="rId25" Type="http://schemas.openxmlformats.org/officeDocument/2006/relationships/image" Target="../media/image16.png"/><Relationship Id="rId26" Type="http://schemas.microsoft.com/office/2007/relationships/hdphoto" Target="../media/hdphoto5.wdp"/><Relationship Id="rId10" Type="http://schemas.openxmlformats.org/officeDocument/2006/relationships/image" Target="../media/image4.jp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microsoft.com/office/2007/relationships/hdphoto" Target="../media/hdphoto2.wdp"/><Relationship Id="rId15" Type="http://schemas.openxmlformats.org/officeDocument/2006/relationships/image" Target="../media/image8.png"/><Relationship Id="rId16" Type="http://schemas.microsoft.com/office/2007/relationships/hdphoto" Target="../media/hdphoto3.wdp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microsoft.com/office/2007/relationships/diagramDrawing" Target="../diagrams/drawing2.xml"/><Relationship Id="rId20" Type="http://schemas.microsoft.com/office/2007/relationships/hdphoto" Target="../media/hdphoto4.wdp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.png"/><Relationship Id="rId13" Type="http://schemas.openxmlformats.org/officeDocument/2006/relationships/image" Target="../media/image7.png"/><Relationship Id="rId14" Type="http://schemas.microsoft.com/office/2007/relationships/hdphoto" Target="../media/hdphoto2.wdp"/><Relationship Id="rId15" Type="http://schemas.openxmlformats.org/officeDocument/2006/relationships/image" Target="../media/image6.png"/><Relationship Id="rId16" Type="http://schemas.openxmlformats.org/officeDocument/2006/relationships/image" Target="../media/image9.png"/><Relationship Id="rId17" Type="http://schemas.microsoft.com/office/2007/relationships/hdphoto" Target="../media/hdphoto3.wdp"/><Relationship Id="rId18" Type="http://schemas.openxmlformats.org/officeDocument/2006/relationships/image" Target="../media/image22.png"/><Relationship Id="rId1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jpg"/><Relationship Id="rId4" Type="http://schemas.openxmlformats.org/officeDocument/2006/relationships/image" Target="../media/image18.jpeg"/><Relationship Id="rId5" Type="http://schemas.openxmlformats.org/officeDocument/2006/relationships/diagramData" Target="../diagrams/data2.xml"/><Relationship Id="rId6" Type="http://schemas.openxmlformats.org/officeDocument/2006/relationships/diagramLayout" Target="../diagrams/layout2.xml"/><Relationship Id="rId7" Type="http://schemas.openxmlformats.org/officeDocument/2006/relationships/diagramQuickStyle" Target="../diagrams/quickStyle2.xml"/><Relationship Id="rId8" Type="http://schemas.openxmlformats.org/officeDocument/2006/relationships/diagramColors" Target="../diagrams/colors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20" Type="http://schemas.openxmlformats.org/officeDocument/2006/relationships/image" Target="../media/image16.png"/><Relationship Id="rId21" Type="http://schemas.openxmlformats.org/officeDocument/2006/relationships/image" Target="../media/image32.png"/><Relationship Id="rId10" Type="http://schemas.openxmlformats.org/officeDocument/2006/relationships/image" Target="../media/image7.png"/><Relationship Id="rId11" Type="http://schemas.microsoft.com/office/2007/relationships/hdphoto" Target="../media/hdphoto2.wdp"/><Relationship Id="rId12" Type="http://schemas.openxmlformats.org/officeDocument/2006/relationships/image" Target="../media/image29.png"/><Relationship Id="rId13" Type="http://schemas.microsoft.com/office/2007/relationships/hdphoto" Target="../media/hdphoto6.wdp"/><Relationship Id="rId14" Type="http://schemas.openxmlformats.org/officeDocument/2006/relationships/image" Target="../media/image30.png"/><Relationship Id="rId15" Type="http://schemas.microsoft.com/office/2007/relationships/hdphoto" Target="../media/hdphoto4.wdp"/><Relationship Id="rId16" Type="http://schemas.openxmlformats.org/officeDocument/2006/relationships/image" Target="../media/image12.png"/><Relationship Id="rId17" Type="http://schemas.openxmlformats.org/officeDocument/2006/relationships/image" Target="../media/image23.png"/><Relationship Id="rId18" Type="http://schemas.openxmlformats.org/officeDocument/2006/relationships/image" Target="../media/image31.png"/><Relationship Id="rId19" Type="http://schemas.microsoft.com/office/2007/relationships/hdphoto" Target="../media/hdphoto5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jpg"/><Relationship Id="rId8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e 13"/>
          <p:cNvGraphicFramePr/>
          <p:nvPr>
            <p:extLst>
              <p:ext uri="{D42A27DB-BD31-4B8C-83A1-F6EECF244321}">
                <p14:modId xmlns:p14="http://schemas.microsoft.com/office/powerpoint/2010/main" val="3595434390"/>
              </p:ext>
            </p:extLst>
          </p:nvPr>
        </p:nvGraphicFramePr>
        <p:xfrm>
          <a:off x="0" y="-20320"/>
          <a:ext cx="6858000" cy="200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Imag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947" y="149082"/>
            <a:ext cx="1774553" cy="1033913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915365" y="1075927"/>
            <a:ext cx="10107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©V. </a:t>
            </a:r>
            <a:r>
              <a:rPr lang="fr-FR" sz="1200" dirty="0" err="1">
                <a:solidFill>
                  <a:schemeClr val="bg1"/>
                </a:solidFill>
              </a:rPr>
              <a:t>Lamare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5" y="2321694"/>
            <a:ext cx="3577267" cy="2568525"/>
          </a:xfrm>
          <a:prstGeom prst="rect">
            <a:avLst/>
          </a:prstGeom>
        </p:spPr>
      </p:pic>
      <p:sp>
        <p:nvSpPr>
          <p:cNvPr id="25" name="Rectangle : coins arrondis 24"/>
          <p:cNvSpPr/>
          <p:nvPr/>
        </p:nvSpPr>
        <p:spPr>
          <a:xfrm>
            <a:off x="2108439" y="3701666"/>
            <a:ext cx="1209040" cy="365760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Forme fuselée</a:t>
            </a:r>
          </a:p>
        </p:txBody>
      </p:sp>
      <p:sp>
        <p:nvSpPr>
          <p:cNvPr id="26" name="Rectangle : coins arrondis 25"/>
          <p:cNvSpPr/>
          <p:nvPr/>
        </p:nvSpPr>
        <p:spPr>
          <a:xfrm>
            <a:off x="872605" y="2253737"/>
            <a:ext cx="1888283" cy="431800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Queue prolongée par un long filament blanc</a:t>
            </a:r>
          </a:p>
        </p:txBody>
      </p:sp>
      <p:sp>
        <p:nvSpPr>
          <p:cNvPr id="27" name="Rectangle : coins arrondis 26"/>
          <p:cNvSpPr/>
          <p:nvPr/>
        </p:nvSpPr>
        <p:spPr>
          <a:xfrm>
            <a:off x="125491" y="4651344"/>
            <a:ext cx="1587086" cy="304800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Museau long et étroit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157436" y="2344520"/>
            <a:ext cx="81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©R. Ling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2248306" y="4906034"/>
            <a:ext cx="29549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ne pas confondre avec :</a:t>
            </a:r>
          </a:p>
          <a:p>
            <a:pPr algn="just"/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19682" r="3039" b="4473"/>
          <a:stretch/>
        </p:blipFill>
        <p:spPr>
          <a:xfrm>
            <a:off x="138728" y="6057876"/>
            <a:ext cx="3188672" cy="1671840"/>
          </a:xfrm>
          <a:prstGeom prst="rect">
            <a:avLst/>
          </a:prstGeom>
        </p:spPr>
      </p:pic>
      <p:sp>
        <p:nvSpPr>
          <p:cNvPr id="34" name="Bulle narrative : rectangle à coins arrondis 33"/>
          <p:cNvSpPr/>
          <p:nvPr/>
        </p:nvSpPr>
        <p:spPr>
          <a:xfrm>
            <a:off x="125491" y="5287251"/>
            <a:ext cx="3244552" cy="404168"/>
          </a:xfrm>
          <a:prstGeom prst="wedgeRoundRectCallout">
            <a:avLst>
              <a:gd name="adj1" fmla="val -21173"/>
              <a:gd name="adj2" fmla="val 76786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Barracuda </a:t>
            </a: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i="1" dirty="0" err="1">
                <a:solidFill>
                  <a:schemeClr val="bg1"/>
                </a:solidFill>
              </a:rPr>
              <a:t>Sphyraena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viridensis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²</a:t>
            </a:r>
          </a:p>
        </p:txBody>
      </p:sp>
      <p:sp>
        <p:nvSpPr>
          <p:cNvPr id="35" name="Bulle narrative : rectangle à coins arrondis 34"/>
          <p:cNvSpPr/>
          <p:nvPr/>
        </p:nvSpPr>
        <p:spPr>
          <a:xfrm>
            <a:off x="3568700" y="5299230"/>
            <a:ext cx="3096443" cy="404168"/>
          </a:xfrm>
          <a:prstGeom prst="wedgeRoundRectCallout">
            <a:avLst>
              <a:gd name="adj1" fmla="val 22024"/>
              <a:gd name="adj2" fmla="val 79300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algn="ctr"/>
            <a:r>
              <a:rPr lang="fr-FR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Syngnathus</a:t>
            </a:r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</a:t>
            </a:r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fr-FR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6" name="ZoneTexte 35"/>
          <p:cNvSpPr txBox="1"/>
          <p:nvPr/>
        </p:nvSpPr>
        <p:spPr>
          <a:xfrm>
            <a:off x="2248307" y="7461761"/>
            <a:ext cx="9683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©C. Quintin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1"/>
          <a:srcRect l="12948" t="10448" b="38418"/>
          <a:stretch/>
        </p:blipFill>
        <p:spPr>
          <a:xfrm>
            <a:off x="3593770" y="6158214"/>
            <a:ext cx="3071373" cy="1575626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5912252" y="6132079"/>
            <a:ext cx="81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</a:t>
            </a:r>
            <a:r>
              <a:rPr lang="fr-FR" sz="1200" dirty="0" err="1">
                <a:solidFill>
                  <a:schemeClr val="bg1"/>
                </a:solidFill>
              </a:rPr>
              <a:t>Bibione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3543779" y="7452717"/>
            <a:ext cx="2144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 err="1"/>
              <a:t>Syngnathus</a:t>
            </a:r>
            <a:r>
              <a:rPr lang="fr-FR" sz="1200" i="1" dirty="0"/>
              <a:t> </a:t>
            </a:r>
            <a:r>
              <a:rPr lang="fr-FR" sz="1200" i="1" dirty="0" err="1"/>
              <a:t>taenionotus</a:t>
            </a:r>
            <a:endParaRPr lang="fr-FR" sz="1200" i="1" dirty="0"/>
          </a:p>
        </p:txBody>
      </p:sp>
      <p:graphicFrame>
        <p:nvGraphicFramePr>
          <p:cNvPr id="41" name="Tableau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41355"/>
              </p:ext>
            </p:extLst>
          </p:nvPr>
        </p:nvGraphicFramePr>
        <p:xfrm>
          <a:off x="151429" y="7894695"/>
          <a:ext cx="6528770" cy="307068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24900">
                  <a:extLst>
                    <a:ext uri="{9D8B030D-6E8A-4147-A177-3AD203B41FA5}">
                      <a16:colId xmlns:a16="http://schemas.microsoft.com/office/drawing/2014/main" xmlns="" val="934500279"/>
                    </a:ext>
                  </a:extLst>
                </a:gridCol>
                <a:gridCol w="2019802">
                  <a:extLst>
                    <a:ext uri="{9D8B030D-6E8A-4147-A177-3AD203B41FA5}">
                      <a16:colId xmlns:a16="http://schemas.microsoft.com/office/drawing/2014/main" xmlns="" val="2430619887"/>
                    </a:ext>
                  </a:extLst>
                </a:gridCol>
                <a:gridCol w="1830097">
                  <a:extLst>
                    <a:ext uri="{9D8B030D-6E8A-4147-A177-3AD203B41FA5}">
                      <a16:colId xmlns:a16="http://schemas.microsoft.com/office/drawing/2014/main" xmlns="" val="831025645"/>
                    </a:ext>
                  </a:extLst>
                </a:gridCol>
                <a:gridCol w="1653971">
                  <a:extLst>
                    <a:ext uri="{9D8B030D-6E8A-4147-A177-3AD203B41FA5}">
                      <a16:colId xmlns:a16="http://schemas.microsoft.com/office/drawing/2014/main" xmlns="" val="228698639"/>
                    </a:ext>
                  </a:extLst>
                </a:gridCol>
              </a:tblGrid>
              <a:tr h="293007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Caractères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Fistularia</a:t>
                      </a:r>
                      <a:r>
                        <a:rPr lang="fr-FR" sz="14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commersonii</a:t>
                      </a:r>
                      <a:r>
                        <a:rPr lang="fr-FR" sz="1400" i="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Sphyraena</a:t>
                      </a:r>
                      <a:r>
                        <a:rPr lang="fr-FR" sz="1400" i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viridensis</a:t>
                      </a:r>
                      <a:r>
                        <a:rPr lang="fr-FR" sz="1400" i="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²</a:t>
                      </a:r>
                      <a:endParaRPr lang="fr-FR" sz="1400" i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Syngnathus</a:t>
                      </a:r>
                      <a:r>
                        <a:rPr lang="fr-FR" sz="1400" i="0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sp.</a:t>
                      </a:r>
                      <a:r>
                        <a:rPr lang="fr-FR" sz="1400" i="0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142701"/>
                  </a:ext>
                </a:extLst>
              </a:tr>
              <a:tr h="263707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Taille (cm)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̴ 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30 - 50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7825418"/>
                  </a:ext>
                </a:extLst>
              </a:tr>
              <a:tr h="479885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Tête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Museau long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étroit.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Fine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pointue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Mâchoire inférieure proéminente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Museau tubulaire aplati latéralement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8204293"/>
                  </a:ext>
                </a:extLst>
              </a:tr>
              <a:tr h="791120"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Nageoires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Anale et dorsale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: forme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triangulaire opposées symétriquement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situées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près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la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queue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Dorsale: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légèrement </a:t>
                      </a:r>
                      <a:r>
                        <a:rPr lang="fr-FR" sz="1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jaunâtre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Caudale: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très </a:t>
                      </a:r>
                      <a:r>
                        <a:rPr lang="fr-FR" sz="1200" b="1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échancrée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bordée de noir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Pectorale, dorsale et anale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très réduites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974461"/>
                  </a:ext>
                </a:extLst>
              </a:tr>
              <a:tr h="1142729">
                <a:tc>
                  <a:txBody>
                    <a:bodyPr/>
                    <a:lstStyle/>
                    <a:p>
                      <a:pPr algn="ctr"/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Couleur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Brun à vert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Ventre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blanc argenté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Parfois marbré la nuit.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Deux lignes et deux rangées de points bleus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sur le dos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Vire au gris–vert hors de l’eau. 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Gris argenté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Zone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ventrale plus claire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Flancs rayés de bandes sombres.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Mimétisme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imitant l’aspect des feuillages et/ou du milieu.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4383846"/>
                  </a:ext>
                </a:extLst>
              </a:tr>
            </a:tbl>
          </a:graphicData>
        </a:graphic>
      </p:graphicFrame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12843" r="16083" b="13279"/>
          <a:stretch/>
        </p:blipFill>
        <p:spPr>
          <a:xfrm>
            <a:off x="5627551" y="253628"/>
            <a:ext cx="793857" cy="83152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6732" l="5093" r="89815">
                        <a14:backgroundMark x1="53241" y1="32026" x2="53241" y2="32026"/>
                        <a14:backgroundMark x1="69444" y1="13072" x2="69444" y2="13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67791">
            <a:off x="62343" y="11098834"/>
            <a:ext cx="1727999" cy="1224000"/>
          </a:xfrm>
          <a:prstGeom prst="rect">
            <a:avLst/>
          </a:prstGeom>
        </p:spPr>
      </p:pic>
      <p:sp>
        <p:nvSpPr>
          <p:cNvPr id="42" name="Bulle narrative : ronde 41"/>
          <p:cNvSpPr/>
          <p:nvPr/>
        </p:nvSpPr>
        <p:spPr>
          <a:xfrm>
            <a:off x="1562250" y="11341872"/>
            <a:ext cx="3733499" cy="756805"/>
          </a:xfrm>
          <a:prstGeom prst="wedgeEllipseCallout">
            <a:avLst>
              <a:gd name="adj1" fmla="val -47641"/>
              <a:gd name="adj2" fmla="val -42201"/>
            </a:avLst>
          </a:prstGeom>
          <a:solidFill>
            <a:srgbClr val="00206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Si vous observez ce poisson, merci de le signaler par mail : </a:t>
            </a:r>
            <a:r>
              <a:rPr lang="fr-FR" sz="1400" dirty="0">
                <a:solidFill>
                  <a:srgbClr val="66FFFF"/>
                </a:solidFill>
              </a:rPr>
              <a:t>alien-corse@oec.fr</a:t>
            </a:r>
            <a:endParaRPr lang="fr-FR" sz="1050" dirty="0">
              <a:solidFill>
                <a:schemeClr val="bg1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37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74719" y="1950752"/>
            <a:ext cx="320340" cy="504000"/>
          </a:xfrm>
          <a:prstGeom prst="rect">
            <a:avLst/>
          </a:prstGeom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37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322" y="5774637"/>
            <a:ext cx="310600" cy="488677"/>
          </a:xfrm>
          <a:prstGeom prst="rect">
            <a:avLst/>
          </a:prstGeom>
        </p:spPr>
      </p:pic>
      <p:pic>
        <p:nvPicPr>
          <p:cNvPr id="7" name="Image 6"/>
          <p:cNvPicPr>
            <a:picLocks/>
          </p:cNvPicPr>
          <p:nvPr/>
        </p:nvPicPr>
        <p:blipFill>
          <a:blip r:embed="rId18"/>
          <a:stretch>
            <a:fillRect/>
          </a:stretch>
        </p:blipFill>
        <p:spPr>
          <a:xfrm>
            <a:off x="5844482" y="5735970"/>
            <a:ext cx="467999" cy="402371"/>
          </a:xfrm>
          <a:prstGeom prst="rect">
            <a:avLst/>
          </a:prstGeom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60613" y="1882965"/>
            <a:ext cx="370159" cy="429606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97" b="56897" l="24116" r="37942">
                        <a14:foregroundMark x1="25723" y1="37931" x2="25723" y2="37931"/>
                        <a14:backgroundMark x1="27974" y1="31034" x2="27974" y2="3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214" r="60587" b="35827"/>
          <a:stretch/>
        </p:blipFill>
        <p:spPr>
          <a:xfrm>
            <a:off x="2347602" y="1890673"/>
            <a:ext cx="599072" cy="421882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2246" b="58872" l="81026" r="93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79" t="28918" r="5047" b="37800"/>
          <a:stretch/>
        </p:blipFill>
        <p:spPr>
          <a:xfrm>
            <a:off x="2908147" y="5743584"/>
            <a:ext cx="474133" cy="314471"/>
          </a:xfrm>
          <a:prstGeom prst="rect">
            <a:avLst/>
          </a:prstGeom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91405" y="5648007"/>
            <a:ext cx="467999" cy="402371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237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0480" y="5689659"/>
            <a:ext cx="310600" cy="488677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97" b="56897" l="24116" r="37942">
                        <a14:foregroundMark x1="25723" y1="37931" x2="25723" y2="37931"/>
                        <a14:backgroundMark x1="27974" y1="31034" x2="27974" y2="3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214" r="60587" b="35827"/>
          <a:stretch/>
        </p:blipFill>
        <p:spPr>
          <a:xfrm>
            <a:off x="1518144" y="5649113"/>
            <a:ext cx="599072" cy="421882"/>
          </a:xfrm>
          <a:prstGeom prst="rect">
            <a:avLst/>
          </a:prstGeom>
        </p:spPr>
      </p:pic>
      <p:grpSp>
        <p:nvGrpSpPr>
          <p:cNvPr id="83" name="Grouper 82"/>
          <p:cNvGrpSpPr/>
          <p:nvPr/>
        </p:nvGrpSpPr>
        <p:grpSpPr>
          <a:xfrm>
            <a:off x="3818541" y="2463800"/>
            <a:ext cx="2836259" cy="1765816"/>
            <a:chOff x="3043841" y="1353977"/>
            <a:chExt cx="3186260" cy="1859639"/>
          </a:xfrm>
        </p:grpSpPr>
        <p:pic>
          <p:nvPicPr>
            <p:cNvPr id="84" name="Image 83" descr="ombre Sphyraena viridensis.jp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37"/>
            <a:stretch/>
          </p:blipFill>
          <p:spPr>
            <a:xfrm>
              <a:off x="3099791" y="2187122"/>
              <a:ext cx="3099247" cy="674385"/>
            </a:xfrm>
            <a:prstGeom prst="rect">
              <a:avLst/>
            </a:prstGeom>
          </p:spPr>
        </p:pic>
        <p:pic>
          <p:nvPicPr>
            <p:cNvPr id="85" name="Image 84" descr="ombre FistulCommersoniiFAO.jpg"/>
            <p:cNvPicPr>
              <a:picLocks noChangeAspect="1"/>
            </p:cNvPicPr>
            <p:nvPr/>
          </p:nvPicPr>
          <p:blipFill rotWithShape="1">
            <a:blip r:embed="rId2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23" r="3438" b="19768"/>
            <a:stretch/>
          </p:blipFill>
          <p:spPr>
            <a:xfrm>
              <a:off x="3149451" y="1353977"/>
              <a:ext cx="1986576" cy="933628"/>
            </a:xfrm>
            <a:prstGeom prst="rect">
              <a:avLst/>
            </a:prstGeom>
          </p:spPr>
        </p:pic>
        <p:sp>
          <p:nvSpPr>
            <p:cNvPr id="86" name="ZoneTexte 85"/>
            <p:cNvSpPr txBox="1"/>
            <p:nvPr/>
          </p:nvSpPr>
          <p:spPr>
            <a:xfrm>
              <a:off x="5275918" y="2952006"/>
              <a:ext cx="954183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0           10 cm</a:t>
              </a:r>
              <a:endParaRPr lang="fr-FR" sz="1100" dirty="0"/>
            </a:p>
          </p:txBody>
        </p:sp>
        <p:cxnSp>
          <p:nvCxnSpPr>
            <p:cNvPr id="87" name="Connecteur droit 86"/>
            <p:cNvCxnSpPr/>
            <p:nvPr/>
          </p:nvCxnSpPr>
          <p:spPr>
            <a:xfrm>
              <a:off x="5404601" y="2971427"/>
              <a:ext cx="425205" cy="0"/>
            </a:xfrm>
            <a:prstGeom prst="line">
              <a:avLst/>
            </a:prstGeom>
            <a:ln w="15875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8" name="Image 87" descr="ombre Syngnathus_rostellatus.jpg"/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2" t="14926" r="6967" b="9446"/>
            <a:stretch/>
          </p:blipFill>
          <p:spPr>
            <a:xfrm>
              <a:off x="3227778" y="2733129"/>
              <a:ext cx="1151019" cy="439202"/>
            </a:xfrm>
            <a:prstGeom prst="rect">
              <a:avLst/>
            </a:prstGeom>
          </p:spPr>
        </p:pic>
        <p:sp>
          <p:nvSpPr>
            <p:cNvPr id="89" name="ZoneTexte 88"/>
            <p:cNvSpPr txBox="1"/>
            <p:nvPr/>
          </p:nvSpPr>
          <p:spPr>
            <a:xfrm>
              <a:off x="3043841" y="1465875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3049436" y="2243570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2</a:t>
              </a: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3056366" y="2642150"/>
              <a:ext cx="25616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345690" y="2019774"/>
              <a:ext cx="537100" cy="117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5767178" y="10923440"/>
            <a:ext cx="977290" cy="1202847"/>
            <a:chOff x="5767178" y="10923440"/>
            <a:chExt cx="977290" cy="1202847"/>
          </a:xfrm>
        </p:grpSpPr>
        <p:grpSp>
          <p:nvGrpSpPr>
            <p:cNvPr id="13" name="Grouper 12"/>
            <p:cNvGrpSpPr/>
            <p:nvPr/>
          </p:nvGrpSpPr>
          <p:grpSpPr>
            <a:xfrm>
              <a:off x="5767178" y="10923440"/>
              <a:ext cx="750724" cy="324000"/>
              <a:chOff x="5767178" y="10923440"/>
              <a:chExt cx="750724" cy="324000"/>
            </a:xfrm>
          </p:grpSpPr>
          <p:pic>
            <p:nvPicPr>
              <p:cNvPr id="95" name="Image 94"/>
              <p:cNvPicPr>
                <a:picLocks noChangeAspect="1"/>
              </p:cNvPicPr>
              <p:nvPr/>
            </p:nvPicPr>
            <p:blipFill rotWithShape="1"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6897" b="56897" l="24116" r="37942">
                            <a14:foregroundMark x1="25723" y1="37931" x2="25723" y2="37931"/>
                            <a14:backgroundMark x1="27974" y1="31034" x2="27974" y2="310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40" t="1214" r="60587" b="35827"/>
              <a:stretch/>
            </p:blipFill>
            <p:spPr>
              <a:xfrm>
                <a:off x="5767178" y="10923440"/>
                <a:ext cx="460080" cy="324000"/>
              </a:xfrm>
              <a:prstGeom prst="rect">
                <a:avLst/>
              </a:prstGeom>
            </p:spPr>
          </p:pic>
          <p:sp>
            <p:nvSpPr>
              <p:cNvPr id="5" name="ZoneTexte 4"/>
              <p:cNvSpPr txBox="1"/>
              <p:nvPr/>
            </p:nvSpPr>
            <p:spPr>
              <a:xfrm>
                <a:off x="6075102" y="11026335"/>
                <a:ext cx="44280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smtClean="0"/>
                  <a:t>Roche</a:t>
                </a:r>
                <a:endParaRPr lang="fr-FR" sz="800" dirty="0"/>
              </a:p>
            </p:txBody>
          </p:sp>
        </p:grpSp>
        <p:grpSp>
          <p:nvGrpSpPr>
            <p:cNvPr id="12" name="Grouper 11"/>
            <p:cNvGrpSpPr/>
            <p:nvPr/>
          </p:nvGrpSpPr>
          <p:grpSpPr>
            <a:xfrm>
              <a:off x="5851254" y="11125475"/>
              <a:ext cx="649046" cy="337726"/>
              <a:chOff x="5851254" y="11125475"/>
              <a:chExt cx="649046" cy="337726"/>
            </a:xfrm>
          </p:grpSpPr>
          <p:pic>
            <p:nvPicPr>
              <p:cNvPr id="94" name="Image 93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51254" y="11125475"/>
                <a:ext cx="277102" cy="321604"/>
              </a:xfrm>
              <a:prstGeom prst="rect">
                <a:avLst/>
              </a:prstGeom>
            </p:spPr>
          </p:pic>
          <p:sp>
            <p:nvSpPr>
              <p:cNvPr id="98" name="ZoneTexte 97"/>
              <p:cNvSpPr txBox="1"/>
              <p:nvPr/>
            </p:nvSpPr>
            <p:spPr>
              <a:xfrm>
                <a:off x="6084802" y="11247757"/>
                <a:ext cx="415498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/>
                  <a:t>S</a:t>
                </a:r>
                <a:r>
                  <a:rPr lang="fr-FR" sz="800" dirty="0" smtClean="0"/>
                  <a:t>able</a:t>
                </a:r>
                <a:endParaRPr lang="fr-FR" sz="800" dirty="0"/>
              </a:p>
            </p:txBody>
          </p:sp>
        </p:grpSp>
        <p:grpSp>
          <p:nvGrpSpPr>
            <p:cNvPr id="10" name="Grouper 9"/>
            <p:cNvGrpSpPr/>
            <p:nvPr/>
          </p:nvGrpSpPr>
          <p:grpSpPr>
            <a:xfrm>
              <a:off x="5919817" y="11621148"/>
              <a:ext cx="665627" cy="323997"/>
              <a:chOff x="5919817" y="11621148"/>
              <a:chExt cx="665627" cy="323997"/>
            </a:xfrm>
          </p:grpSpPr>
          <p:pic>
            <p:nvPicPr>
              <p:cNvPr id="93" name="Image 9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2373" l="2667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919817" y="11621148"/>
                <a:ext cx="205932" cy="323997"/>
              </a:xfrm>
              <a:prstGeom prst="rect">
                <a:avLst/>
              </a:prstGeom>
            </p:spPr>
          </p:pic>
          <p:sp>
            <p:nvSpPr>
              <p:cNvPr id="99" name="ZoneTexte 98"/>
              <p:cNvSpPr txBox="1"/>
              <p:nvPr/>
            </p:nvSpPr>
            <p:spPr>
              <a:xfrm>
                <a:off x="6080177" y="11684827"/>
                <a:ext cx="505267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smtClean="0"/>
                  <a:t>Herbier</a:t>
                </a:r>
                <a:endParaRPr lang="fr-FR" sz="800" dirty="0"/>
              </a:p>
            </p:txBody>
          </p:sp>
        </p:grpSp>
        <p:grpSp>
          <p:nvGrpSpPr>
            <p:cNvPr id="11" name="Grouper 10"/>
            <p:cNvGrpSpPr/>
            <p:nvPr/>
          </p:nvGrpSpPr>
          <p:grpSpPr>
            <a:xfrm>
              <a:off x="5810964" y="11402930"/>
              <a:ext cx="889360" cy="251998"/>
              <a:chOff x="5810964" y="11402930"/>
              <a:chExt cx="889360" cy="251998"/>
            </a:xfrm>
          </p:grpSpPr>
          <p:pic>
            <p:nvPicPr>
              <p:cNvPr id="96" name="Image 95"/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32246" b="58872" l="81026" r="93406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79" t="28918" r="5047" b="37800"/>
              <a:stretch/>
            </p:blipFill>
            <p:spPr>
              <a:xfrm>
                <a:off x="5810964" y="11402930"/>
                <a:ext cx="379942" cy="251998"/>
              </a:xfrm>
              <a:prstGeom prst="rect">
                <a:avLst/>
              </a:prstGeom>
            </p:spPr>
          </p:pic>
          <p:sp>
            <p:nvSpPr>
              <p:cNvPr id="100" name="ZoneTexte 99"/>
              <p:cNvSpPr txBox="1"/>
              <p:nvPr/>
            </p:nvSpPr>
            <p:spPr>
              <a:xfrm>
                <a:off x="6079641" y="11412849"/>
                <a:ext cx="62068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smtClean="0"/>
                  <a:t>Pleine eau</a:t>
                </a:r>
                <a:endParaRPr lang="fr-FR" sz="800" dirty="0"/>
              </a:p>
            </p:txBody>
          </p:sp>
        </p:grpSp>
        <p:grpSp>
          <p:nvGrpSpPr>
            <p:cNvPr id="9" name="Grouper 8"/>
            <p:cNvGrpSpPr/>
            <p:nvPr/>
          </p:nvGrpSpPr>
          <p:grpSpPr>
            <a:xfrm>
              <a:off x="5863563" y="11847076"/>
              <a:ext cx="880905" cy="279211"/>
              <a:chOff x="5863563" y="11847076"/>
              <a:chExt cx="880905" cy="279211"/>
            </a:xfrm>
          </p:grpSpPr>
          <p:pic>
            <p:nvPicPr>
              <p:cNvPr id="97" name="Image 96"/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BEBA8EAE-BF5A-486C-A8C5-ECC9F3942E4B}">
                    <a14:imgProps xmlns:a14="http://schemas.microsoft.com/office/drawing/2010/main">
                      <a14:imgLayer r:embed="rId26">
                        <a14:imgEffect>
                          <a14:backgroundRemoval t="982" b="8836" l="818" r="736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1818" b="90182"/>
              <a:stretch/>
            </p:blipFill>
            <p:spPr>
              <a:xfrm>
                <a:off x="5863563" y="11847076"/>
                <a:ext cx="299746" cy="251997"/>
              </a:xfrm>
              <a:prstGeom prst="rect">
                <a:avLst/>
              </a:prstGeom>
            </p:spPr>
          </p:pic>
          <p:sp>
            <p:nvSpPr>
              <p:cNvPr id="101" name="ZoneTexte 100"/>
              <p:cNvSpPr txBox="1"/>
              <p:nvPr/>
            </p:nvSpPr>
            <p:spPr>
              <a:xfrm>
                <a:off x="6085313" y="11910843"/>
                <a:ext cx="659155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800" dirty="0" smtClean="0"/>
                  <a:t>Coralligène</a:t>
                </a:r>
                <a:endParaRPr lang="fr-FR" sz="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0154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4" t="18641" r="17836" b="14201"/>
          <a:stretch/>
        </p:blipFill>
        <p:spPr>
          <a:xfrm>
            <a:off x="125883" y="5310944"/>
            <a:ext cx="3083644" cy="2106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7" b="9237"/>
          <a:stretch/>
        </p:blipFill>
        <p:spPr>
          <a:xfrm>
            <a:off x="4511040" y="0"/>
            <a:ext cx="2362580" cy="1430464"/>
          </a:xfrm>
          <a:prstGeom prst="rect">
            <a:avLst/>
          </a:prstGeom>
        </p:spPr>
      </p:pic>
      <p:graphicFrame>
        <p:nvGraphicFramePr>
          <p:cNvPr id="14" name="Diagramme 13"/>
          <p:cNvGraphicFramePr/>
          <p:nvPr>
            <p:extLst>
              <p:ext uri="{D42A27DB-BD31-4B8C-83A1-F6EECF244321}">
                <p14:modId xmlns:p14="http://schemas.microsoft.com/office/powerpoint/2010/main" val="2015131650"/>
              </p:ext>
            </p:extLst>
          </p:nvPr>
        </p:nvGraphicFramePr>
        <p:xfrm>
          <a:off x="0" y="-114602"/>
          <a:ext cx="6858000" cy="22258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10"/>
          <a:srcRect t="14113" b="15277"/>
          <a:stretch/>
        </p:blipFill>
        <p:spPr>
          <a:xfrm>
            <a:off x="3427984" y="9050856"/>
            <a:ext cx="3335770" cy="1909613"/>
          </a:xfrm>
          <a:prstGeom prst="rect">
            <a:avLst/>
          </a:prstGeom>
        </p:spPr>
      </p:pic>
      <p:pic>
        <p:nvPicPr>
          <p:cNvPr id="9" name="Image 8"/>
          <p:cNvPicPr>
            <a:picLocks/>
          </p:cNvPicPr>
          <p:nvPr/>
        </p:nvPicPr>
        <p:blipFill rotWithShape="1">
          <a:blip r:embed="rId11"/>
          <a:srcRect l="5481" t="33202" r="52000" b="22961"/>
          <a:stretch/>
        </p:blipFill>
        <p:spPr>
          <a:xfrm>
            <a:off x="3548940" y="2487025"/>
            <a:ext cx="3167998" cy="20010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83" y="255986"/>
            <a:ext cx="1290788" cy="752056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1304225" y="-1"/>
            <a:ext cx="81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©F. Brun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5" name="Rectangle : coins arrondis 24"/>
          <p:cNvSpPr/>
          <p:nvPr/>
        </p:nvSpPr>
        <p:spPr>
          <a:xfrm>
            <a:off x="3646474" y="2585686"/>
            <a:ext cx="1209040" cy="365760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Corps en forme de fuseau</a:t>
            </a:r>
          </a:p>
        </p:txBody>
      </p:sp>
      <p:sp>
        <p:nvSpPr>
          <p:cNvPr id="26" name="Rectangle : coins arrondis 25"/>
          <p:cNvSpPr/>
          <p:nvPr/>
        </p:nvSpPr>
        <p:spPr>
          <a:xfrm>
            <a:off x="5225619" y="4179203"/>
            <a:ext cx="1503680" cy="431800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Queue terminée par un bord rectiligne</a:t>
            </a:r>
          </a:p>
        </p:txBody>
      </p:sp>
      <p:sp>
        <p:nvSpPr>
          <p:cNvPr id="27" name="Rectangle : coins arrondis 26"/>
          <p:cNvSpPr/>
          <p:nvPr/>
        </p:nvSpPr>
        <p:spPr>
          <a:xfrm>
            <a:off x="3633132" y="4201022"/>
            <a:ext cx="1489562" cy="585729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Bouche réduite et orientée vers le bas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4991148" y="2459027"/>
            <a:ext cx="1789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©P. </a:t>
            </a:r>
            <a:r>
              <a:rPr lang="fr-FR" sz="1200" dirty="0" err="1">
                <a:solidFill>
                  <a:schemeClr val="bg1"/>
                </a:solidFill>
              </a:rPr>
              <a:t>Louisy</a:t>
            </a:r>
            <a:r>
              <a:rPr lang="fr-FR" sz="1200" dirty="0">
                <a:solidFill>
                  <a:schemeClr val="bg1"/>
                </a:solidFill>
              </a:rPr>
              <a:t> / Peau-Bleue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1945767" y="7761413"/>
            <a:ext cx="295495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9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ne pas confondre avec :</a:t>
            </a:r>
          </a:p>
          <a:p>
            <a:pPr algn="just"/>
            <a:r>
              <a:rPr lang="fr-FR" sz="19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sz="19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Bulle narrative : rectangle à coins arrondis 34"/>
          <p:cNvSpPr/>
          <p:nvPr/>
        </p:nvSpPr>
        <p:spPr>
          <a:xfrm>
            <a:off x="3540466" y="8216352"/>
            <a:ext cx="2987040" cy="404168"/>
          </a:xfrm>
          <a:prstGeom prst="wedgeRoundRectCallout">
            <a:avLst>
              <a:gd name="adj1" fmla="val 21004"/>
              <a:gd name="adj2" fmla="val 86841"/>
              <a:gd name="adj3" fmla="val 16667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Saupe</a:t>
            </a:r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i="1" dirty="0" err="1">
                <a:solidFill>
                  <a:schemeClr val="bg1"/>
                </a:solidFill>
              </a:rPr>
              <a:t>Sarpa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salpa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fr-FR" sz="1600" baseline="30000" dirty="0">
              <a:solidFill>
                <a:schemeClr val="bg1"/>
              </a:solidFill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379342" y="7609454"/>
            <a:ext cx="808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C. Quintin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427984" y="9025988"/>
            <a:ext cx="1117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©B. </a:t>
            </a:r>
            <a:r>
              <a:rPr lang="fr-FR" sz="1200" dirty="0" err="1">
                <a:solidFill>
                  <a:schemeClr val="bg1"/>
                </a:solidFill>
              </a:rPr>
              <a:t>Gratwicke</a:t>
            </a:r>
            <a:endParaRPr lang="fr-FR" sz="1200" dirty="0">
              <a:solidFill>
                <a:schemeClr val="bg1"/>
              </a:solidFill>
            </a:endParaRPr>
          </a:p>
        </p:txBody>
      </p:sp>
      <p:graphicFrame>
        <p:nvGraphicFramePr>
          <p:cNvPr id="41" name="Tableau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80803"/>
              </p:ext>
            </p:extLst>
          </p:nvPr>
        </p:nvGraphicFramePr>
        <p:xfrm>
          <a:off x="116373" y="8473925"/>
          <a:ext cx="3185628" cy="1901693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29725">
                  <a:extLst>
                    <a:ext uri="{9D8B030D-6E8A-4147-A177-3AD203B41FA5}">
                      <a16:colId xmlns:a16="http://schemas.microsoft.com/office/drawing/2014/main" xmlns="" val="934500279"/>
                    </a:ext>
                  </a:extLst>
                </a:gridCol>
                <a:gridCol w="2155903">
                  <a:extLst>
                    <a:ext uri="{9D8B030D-6E8A-4147-A177-3AD203B41FA5}">
                      <a16:colId xmlns:a16="http://schemas.microsoft.com/office/drawing/2014/main" xmlns="" val="831025645"/>
                    </a:ext>
                  </a:extLst>
                </a:gridCol>
              </a:tblGrid>
              <a:tr h="27113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Caractères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Sarpa</a:t>
                      </a:r>
                      <a:r>
                        <a:rPr lang="fr-FR" sz="1400" i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400" i="1" baseline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salpa</a:t>
                      </a:r>
                      <a:endParaRPr lang="fr-FR" sz="1400" i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142701"/>
                  </a:ext>
                </a:extLst>
              </a:tr>
              <a:tr h="24401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5247122"/>
                  </a:ext>
                </a:extLst>
              </a:tr>
              <a:tr h="316733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Nageoires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Caudale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échancrée.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44085115"/>
                  </a:ext>
                </a:extLst>
              </a:tr>
              <a:tr h="56937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Couleur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Dos gris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jaune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verdâtre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avec des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reflets or.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Petite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tâche noire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la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base des pectorales.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Nageoires grisâtres.</a:t>
                      </a:r>
                      <a:endParaRPr lang="fr-FR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4383846"/>
                  </a:ext>
                </a:extLst>
              </a:tr>
            </a:tbl>
          </a:graphicData>
        </a:graphic>
      </p:graphicFrame>
      <p:pic>
        <p:nvPicPr>
          <p:cNvPr id="52" name="Image 5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961" b="96732" l="5093" r="89815">
                        <a14:backgroundMark x1="53241" y1="32026" x2="53241" y2="32026"/>
                        <a14:backgroundMark x1="69444" y1="13072" x2="69444" y2="13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8208">
            <a:off x="62343" y="11098834"/>
            <a:ext cx="1727999" cy="1224000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5726855" y="-21445"/>
            <a:ext cx="1170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©G. </a:t>
            </a:r>
            <a:r>
              <a:rPr lang="fr-FR" sz="1200" dirty="0" err="1">
                <a:solidFill>
                  <a:schemeClr val="bg1"/>
                </a:solidFill>
              </a:rPr>
              <a:t>Kondylatos</a:t>
            </a:r>
            <a:endParaRPr lang="fr-FR" sz="1200" baseline="30000" dirty="0">
              <a:solidFill>
                <a:schemeClr val="bg1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8936" y="1015827"/>
            <a:ext cx="81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55" name="ZoneTexte 54"/>
          <p:cNvSpPr txBox="1"/>
          <p:nvPr/>
        </p:nvSpPr>
        <p:spPr>
          <a:xfrm>
            <a:off x="4508131" y="1069214"/>
            <a:ext cx="8176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60" name="Rectangle : coins arrondis 59"/>
          <p:cNvSpPr/>
          <p:nvPr/>
        </p:nvSpPr>
        <p:spPr>
          <a:xfrm>
            <a:off x="1104572" y="7025140"/>
            <a:ext cx="1298918" cy="635654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Corps en forme d’ellipse plus allongé que </a:t>
            </a:r>
            <a:r>
              <a:rPr lang="fr-FR" sz="1200" baseline="30000" dirty="0"/>
              <a:t>1</a:t>
            </a:r>
          </a:p>
        </p:txBody>
      </p:sp>
      <p:sp>
        <p:nvSpPr>
          <p:cNvPr id="61" name="Rectangle : coins arrondis 60"/>
          <p:cNvSpPr/>
          <p:nvPr/>
        </p:nvSpPr>
        <p:spPr>
          <a:xfrm>
            <a:off x="1950314" y="5575893"/>
            <a:ext cx="1186121" cy="585729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Lèvre buccale supérieure plus épaisse</a:t>
            </a:r>
          </a:p>
        </p:txBody>
      </p:sp>
      <p:sp>
        <p:nvSpPr>
          <p:cNvPr id="62" name="Rectangle : coins arrondis 61"/>
          <p:cNvSpPr/>
          <p:nvPr/>
        </p:nvSpPr>
        <p:spPr>
          <a:xfrm>
            <a:off x="137980" y="5054649"/>
            <a:ext cx="1486388" cy="431800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Queue fourchue</a:t>
            </a: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12843" r="16083" b="13279"/>
          <a:stretch/>
        </p:blipFill>
        <p:spPr>
          <a:xfrm>
            <a:off x="3689521" y="255554"/>
            <a:ext cx="718402" cy="752488"/>
          </a:xfrm>
          <a:prstGeom prst="rect">
            <a:avLst/>
          </a:prstGeom>
        </p:spPr>
      </p:pic>
      <p:sp>
        <p:nvSpPr>
          <p:cNvPr id="38" name="Bulle narrative : ronde 37"/>
          <p:cNvSpPr/>
          <p:nvPr/>
        </p:nvSpPr>
        <p:spPr>
          <a:xfrm>
            <a:off x="1562250" y="11357266"/>
            <a:ext cx="3733499" cy="756805"/>
          </a:xfrm>
          <a:prstGeom prst="wedgeEllipseCallout">
            <a:avLst>
              <a:gd name="adj1" fmla="val -47641"/>
              <a:gd name="adj2" fmla="val -42201"/>
            </a:avLst>
          </a:prstGeom>
          <a:solidFill>
            <a:srgbClr val="00206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Si vous observez ce poisson, merci de le signaler par mail : </a:t>
            </a:r>
            <a:r>
              <a:rPr lang="fr-FR" sz="1400" dirty="0">
                <a:solidFill>
                  <a:srgbClr val="66FFFF"/>
                </a:solidFill>
              </a:rPr>
              <a:t>alien-corse@oec.fr</a:t>
            </a:r>
            <a:endParaRPr lang="fr-FR" sz="1050" dirty="0">
              <a:solidFill>
                <a:schemeClr val="bg1"/>
              </a:solidFill>
            </a:endParaRPr>
          </a:p>
        </p:txBody>
      </p:sp>
      <p:graphicFrame>
        <p:nvGraphicFramePr>
          <p:cNvPr id="40" name="Tableau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133923"/>
              </p:ext>
            </p:extLst>
          </p:nvPr>
        </p:nvGraphicFramePr>
        <p:xfrm>
          <a:off x="106162" y="2263407"/>
          <a:ext cx="3329781" cy="22250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001560">
                  <a:extLst>
                    <a:ext uri="{9D8B030D-6E8A-4147-A177-3AD203B41FA5}">
                      <a16:colId xmlns:a16="http://schemas.microsoft.com/office/drawing/2014/main" xmlns="" val="934500279"/>
                    </a:ext>
                  </a:extLst>
                </a:gridCol>
                <a:gridCol w="2328221">
                  <a:extLst>
                    <a:ext uri="{9D8B030D-6E8A-4147-A177-3AD203B41FA5}">
                      <a16:colId xmlns:a16="http://schemas.microsoft.com/office/drawing/2014/main" xmlns="" val="831025645"/>
                    </a:ext>
                  </a:extLst>
                </a:gridCol>
              </a:tblGrid>
              <a:tr h="27113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Caractères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Siganus</a:t>
                      </a:r>
                      <a:r>
                        <a:rPr lang="fr-FR" sz="1400" i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luridus</a:t>
                      </a:r>
                      <a:r>
                        <a:rPr lang="fr-FR" sz="1400" i="1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142701"/>
                  </a:ext>
                </a:extLst>
              </a:tr>
              <a:tr h="24401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 – 25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77825418"/>
                  </a:ext>
                </a:extLst>
              </a:tr>
              <a:tr h="569376">
                <a:tc>
                  <a:txBody>
                    <a:bodyPr/>
                    <a:lstStyle/>
                    <a:p>
                      <a:pPr algn="ctr"/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Nageoires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Anales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 épines. </a:t>
                      </a:r>
                    </a:p>
                    <a:p>
                      <a:pPr algn="ctr"/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nales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et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dorsale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quasi-symétriques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47942712"/>
                  </a:ext>
                </a:extLst>
              </a:tr>
              <a:tr h="56937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Couleur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Uniforme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/>
                        <a:t>gris-beige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à brun très sombre avec des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rayures horizontales irrégulières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Peut changer de couleur très rapidement.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4383846"/>
                  </a:ext>
                </a:extLst>
              </a:tr>
            </a:tbl>
          </a:graphicData>
        </a:graphic>
      </p:graphicFrame>
      <p:graphicFrame>
        <p:nvGraphicFramePr>
          <p:cNvPr id="42" name="Tableau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587947"/>
              </p:ext>
            </p:extLst>
          </p:nvPr>
        </p:nvGraphicFramePr>
        <p:xfrm>
          <a:off x="3340100" y="4902576"/>
          <a:ext cx="3390900" cy="27736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980561">
                  <a:extLst>
                    <a:ext uri="{9D8B030D-6E8A-4147-A177-3AD203B41FA5}">
                      <a16:colId xmlns:a16="http://schemas.microsoft.com/office/drawing/2014/main" xmlns="" val="934500279"/>
                    </a:ext>
                  </a:extLst>
                </a:gridCol>
                <a:gridCol w="2410339">
                  <a:extLst>
                    <a:ext uri="{9D8B030D-6E8A-4147-A177-3AD203B41FA5}">
                      <a16:colId xmlns:a16="http://schemas.microsoft.com/office/drawing/2014/main" xmlns="" val="831025645"/>
                    </a:ext>
                  </a:extLst>
                </a:gridCol>
              </a:tblGrid>
              <a:tr h="27113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lt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Caractères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Siganus</a:t>
                      </a:r>
                      <a:r>
                        <a:rPr lang="fr-FR" sz="1400" i="1" baseline="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rivulatus²</a:t>
                      </a:r>
                      <a:endParaRPr lang="fr-FR" sz="1400" i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9142701"/>
                  </a:ext>
                </a:extLst>
              </a:tr>
              <a:tr h="244018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Taille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25 - 30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35247122"/>
                  </a:ext>
                </a:extLst>
              </a:tr>
              <a:tr h="569376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Nageoires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Dorsales : 13 épines</a:t>
                      </a:r>
                    </a:p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Caudale :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fourchue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Pelviennes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 imposantes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épines reliées à l’abdomen 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par une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membrane</a:t>
                      </a:r>
                      <a:r>
                        <a:rPr lang="fr-FR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4383846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Couleur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Variable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: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haut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 corps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foncé (gris-vert à marron)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et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 argenté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pourvu de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fines lignes oranges-jaune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 le 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ventre. </a:t>
                      </a:r>
                      <a:b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 </a:t>
                      </a:r>
                      <a:r>
                        <a:rPr lang="fr-F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nuit</a:t>
                      </a:r>
                      <a:r>
                        <a:rPr lang="fr-FR" sz="12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peut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prendre une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teinte marbrée </a:t>
                      </a:r>
                      <a:r>
                        <a:rPr lang="fr-FR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avec des</a:t>
                      </a:r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points noirs.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459661"/>
                  </a:ext>
                </a:extLst>
              </a:tr>
            </a:tbl>
          </a:graphicData>
        </a:graphic>
      </p:graphicFrame>
      <p:sp>
        <p:nvSpPr>
          <p:cNvPr id="44" name="Rectangle : coins arrondis 43"/>
          <p:cNvSpPr/>
          <p:nvPr/>
        </p:nvSpPr>
        <p:spPr>
          <a:xfrm>
            <a:off x="5270756" y="8757991"/>
            <a:ext cx="1489562" cy="585729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Allongé comprimé latéralement</a:t>
            </a:r>
          </a:p>
        </p:txBody>
      </p:sp>
      <p:sp>
        <p:nvSpPr>
          <p:cNvPr id="45" name="Rectangle : coins arrondis 44"/>
          <p:cNvSpPr/>
          <p:nvPr/>
        </p:nvSpPr>
        <p:spPr>
          <a:xfrm>
            <a:off x="2580067" y="10442156"/>
            <a:ext cx="1196257" cy="376812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Petite bouche</a:t>
            </a:r>
          </a:p>
        </p:txBody>
      </p:sp>
      <p:sp>
        <p:nvSpPr>
          <p:cNvPr id="46" name="Rectangle : coins arrondis 45"/>
          <p:cNvSpPr/>
          <p:nvPr/>
        </p:nvSpPr>
        <p:spPr>
          <a:xfrm>
            <a:off x="4481714" y="10662449"/>
            <a:ext cx="1489562" cy="585729"/>
          </a:xfrm>
          <a:prstGeom prst="roundRect">
            <a:avLst/>
          </a:prstGeom>
          <a:solidFill>
            <a:srgbClr val="559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/>
              <a:t>10 à 12 lignes longitudinales jaunes vif</a:t>
            </a:r>
          </a:p>
        </p:txBody>
      </p:sp>
      <p:pic>
        <p:nvPicPr>
          <p:cNvPr id="47" name="Image 4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37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1387" y="2111111"/>
            <a:ext cx="320340" cy="504000"/>
          </a:xfrm>
          <a:prstGeom prst="rect">
            <a:avLst/>
          </a:prstGeom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2373" l="2667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8232" y="4887632"/>
            <a:ext cx="316656" cy="504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76213" y="8670402"/>
            <a:ext cx="317739" cy="504000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97" b="56897" l="24116" r="37942">
                        <a14:foregroundMark x1="25723" y1="37931" x2="25723" y2="37931"/>
                        <a14:backgroundMark x1="27974" y1="31034" x2="27974" y2="3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214" r="60587" b="35827"/>
          <a:stretch/>
        </p:blipFill>
        <p:spPr>
          <a:xfrm>
            <a:off x="2282908" y="4842034"/>
            <a:ext cx="592183" cy="421882"/>
          </a:xfrm>
          <a:prstGeom prst="rect">
            <a:avLst/>
          </a:prstGeom>
        </p:spPr>
      </p:pic>
      <p:pic>
        <p:nvPicPr>
          <p:cNvPr id="53" name="Image 52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97" b="56897" l="24116" r="37942">
                        <a14:foregroundMark x1="25723" y1="37931" x2="25723" y2="37931"/>
                        <a14:backgroundMark x1="27974" y1="31034" x2="27974" y2="3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214" r="60587" b="35827"/>
          <a:stretch/>
        </p:blipFill>
        <p:spPr>
          <a:xfrm>
            <a:off x="3491418" y="2076805"/>
            <a:ext cx="599072" cy="421882"/>
          </a:xfrm>
          <a:prstGeom prst="rect">
            <a:avLst/>
          </a:prstGeom>
        </p:spPr>
      </p:pic>
      <p:pic>
        <p:nvPicPr>
          <p:cNvPr id="54" name="Image 53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97" b="56897" l="24116" r="37942">
                        <a14:foregroundMark x1="25723" y1="37931" x2="25723" y2="37931"/>
                        <a14:backgroundMark x1="27974" y1="31034" x2="27974" y2="3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214" r="60587" b="35827"/>
          <a:stretch/>
        </p:blipFill>
        <p:spPr>
          <a:xfrm>
            <a:off x="3394184" y="8600414"/>
            <a:ext cx="599072" cy="421882"/>
          </a:xfrm>
          <a:prstGeom prst="rect">
            <a:avLst/>
          </a:prstGeom>
        </p:spPr>
      </p:pic>
      <p:sp>
        <p:nvSpPr>
          <p:cNvPr id="56" name="ZoneTexte 55"/>
          <p:cNvSpPr txBox="1"/>
          <p:nvPr/>
        </p:nvSpPr>
        <p:spPr>
          <a:xfrm>
            <a:off x="1594460" y="5270159"/>
            <a:ext cx="17693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©P. </a:t>
            </a:r>
            <a:r>
              <a:rPr lang="fr-FR" sz="1200" dirty="0" err="1">
                <a:solidFill>
                  <a:schemeClr val="bg1"/>
                </a:solidFill>
              </a:rPr>
              <a:t>Louisy</a:t>
            </a:r>
            <a:r>
              <a:rPr lang="fr-FR" sz="1200" dirty="0">
                <a:solidFill>
                  <a:schemeClr val="bg1"/>
                </a:solidFill>
              </a:rPr>
              <a:t> / Peau-Bleue</a:t>
            </a:r>
          </a:p>
        </p:txBody>
      </p:sp>
    </p:spTree>
    <p:extLst>
      <p:ext uri="{BB962C8B-B14F-4D97-AF65-F5344CB8AC3E}">
        <p14:creationId xmlns:p14="http://schemas.microsoft.com/office/powerpoint/2010/main" val="35949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DSC05122c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6"/>
          <a:stretch/>
        </p:blipFill>
        <p:spPr>
          <a:xfrm>
            <a:off x="254000" y="4997823"/>
            <a:ext cx="2708933" cy="197223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597" y="-23723"/>
            <a:ext cx="1406490" cy="106175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l="-2135" t="4391" r="2135" b="12666"/>
          <a:stretch/>
        </p:blipFill>
        <p:spPr>
          <a:xfrm>
            <a:off x="-30799" y="-25644"/>
            <a:ext cx="1795396" cy="107822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6"/>
          <a:srcRect t="20138" b="3002"/>
          <a:stretch/>
        </p:blipFill>
        <p:spPr>
          <a:xfrm>
            <a:off x="3830193" y="8161723"/>
            <a:ext cx="2898278" cy="194995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6" t="26323" b="16434"/>
          <a:stretch/>
        </p:blipFill>
        <p:spPr>
          <a:xfrm>
            <a:off x="3779982" y="2174539"/>
            <a:ext cx="2951786" cy="1714018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737459" y="2147714"/>
            <a:ext cx="1645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©Martin</a:t>
            </a:r>
          </a:p>
        </p:txBody>
      </p:sp>
      <p:sp>
        <p:nvSpPr>
          <p:cNvPr id="35" name="Bulle narrative : rectangle à coins arrondis 34"/>
          <p:cNvSpPr/>
          <p:nvPr/>
        </p:nvSpPr>
        <p:spPr>
          <a:xfrm>
            <a:off x="3152582" y="7412318"/>
            <a:ext cx="3546995" cy="395998"/>
          </a:xfrm>
          <a:prstGeom prst="wedgeRoundRectCallout">
            <a:avLst>
              <a:gd name="adj1" fmla="val 20100"/>
              <a:gd name="adj2" fmla="val 95104"/>
              <a:gd name="adj3" fmla="val 16667"/>
            </a:avLst>
          </a:prstGeom>
          <a:solidFill>
            <a:srgbClr val="FF0000"/>
          </a:solidFill>
          <a:ln>
            <a:solidFill>
              <a:srgbClr val="C00000"/>
            </a:solidFill>
          </a:ln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Poisson-pierre</a:t>
            </a:r>
            <a:r>
              <a:rPr lang="fr-FR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i="1" dirty="0" err="1">
                <a:solidFill>
                  <a:schemeClr val="bg1"/>
                </a:solidFill>
              </a:rPr>
              <a:t>Synanceia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verrucosa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  <a:endParaRPr lang="fr-FR" sz="1600" baseline="30000" dirty="0">
              <a:solidFill>
                <a:schemeClr val="bg1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3831167" y="8094184"/>
            <a:ext cx="1645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©</a:t>
            </a:r>
            <a:r>
              <a:rPr lang="fr-FR" sz="1200" dirty="0" err="1"/>
              <a:t>Karelj</a:t>
            </a:r>
            <a:endParaRPr lang="fr-FR" sz="1200" dirty="0"/>
          </a:p>
        </p:txBody>
      </p:sp>
      <p:sp>
        <p:nvSpPr>
          <p:cNvPr id="34" name="Bulle narrative : rectangle à coins arrondis 33"/>
          <p:cNvSpPr/>
          <p:nvPr/>
        </p:nvSpPr>
        <p:spPr>
          <a:xfrm>
            <a:off x="3016511" y="1578627"/>
            <a:ext cx="3744000" cy="323999"/>
          </a:xfrm>
          <a:prstGeom prst="wedgeRoundRectCallout">
            <a:avLst>
              <a:gd name="adj1" fmla="val 26340"/>
              <a:gd name="adj2" fmla="val 99975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Poisson ballon </a:t>
            </a: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i="1" dirty="0" err="1">
                <a:solidFill>
                  <a:schemeClr val="bg1"/>
                </a:solidFill>
              </a:rPr>
              <a:t>Lagocephalus</a:t>
            </a:r>
            <a:r>
              <a:rPr lang="fr-FR" sz="1600" i="1" dirty="0">
                <a:solidFill>
                  <a:schemeClr val="bg1"/>
                </a:solidFill>
              </a:rPr>
              <a:t> </a:t>
            </a:r>
            <a:r>
              <a:rPr lang="fr-FR" sz="1600" i="1" dirty="0" err="1">
                <a:solidFill>
                  <a:schemeClr val="bg1"/>
                </a:solidFill>
              </a:rPr>
              <a:t>sceleratus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54" name="Bulle narrative : ronde 53"/>
          <p:cNvSpPr/>
          <p:nvPr/>
        </p:nvSpPr>
        <p:spPr>
          <a:xfrm>
            <a:off x="1539159" y="11360727"/>
            <a:ext cx="3733499" cy="756000"/>
          </a:xfrm>
          <a:prstGeom prst="wedgeEllipseCallout">
            <a:avLst>
              <a:gd name="adj1" fmla="val -47641"/>
              <a:gd name="adj2" fmla="val -42201"/>
            </a:avLst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bg1"/>
                </a:solidFill>
              </a:rPr>
              <a:t>Si vous observez ce poisson, merci de le signaler par mail : </a:t>
            </a:r>
            <a:r>
              <a:rPr lang="fr-FR" sz="1400" dirty="0">
                <a:solidFill>
                  <a:srgbClr val="FFFF00"/>
                </a:solidFill>
              </a:rPr>
              <a:t>alien-corse@oec.fr</a:t>
            </a:r>
            <a:endParaRPr lang="fr-FR" sz="1050" dirty="0">
              <a:solidFill>
                <a:srgbClr val="FFFF00"/>
              </a:solidFill>
            </a:endParaRP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134" y="79240"/>
            <a:ext cx="1347649" cy="785185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 t="12843" r="16083" b="13279"/>
          <a:stretch/>
        </p:blipFill>
        <p:spPr>
          <a:xfrm>
            <a:off x="6022833" y="97103"/>
            <a:ext cx="795013" cy="832734"/>
          </a:xfrm>
          <a:prstGeom prst="rect">
            <a:avLst/>
          </a:prstGeom>
        </p:spPr>
      </p:pic>
      <p:graphicFrame>
        <p:nvGraphicFramePr>
          <p:cNvPr id="64" name="Tableau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457845"/>
              </p:ext>
            </p:extLst>
          </p:nvPr>
        </p:nvGraphicFramePr>
        <p:xfrm>
          <a:off x="140279" y="8777569"/>
          <a:ext cx="3400162" cy="185927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048156">
                  <a:extLst>
                    <a:ext uri="{9D8B030D-6E8A-4147-A177-3AD203B41FA5}">
                      <a16:colId xmlns:a16="http://schemas.microsoft.com/office/drawing/2014/main" xmlns="" val="934500279"/>
                    </a:ext>
                  </a:extLst>
                </a:gridCol>
                <a:gridCol w="2352006">
                  <a:extLst>
                    <a:ext uri="{9D8B030D-6E8A-4147-A177-3AD203B41FA5}">
                      <a16:colId xmlns:a16="http://schemas.microsoft.com/office/drawing/2014/main" xmlns="" val="831025645"/>
                    </a:ext>
                  </a:extLst>
                </a:gridCol>
              </a:tblGrid>
              <a:tr h="294058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Caractères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51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Synanceia</a:t>
                      </a:r>
                      <a:r>
                        <a:rPr lang="fr-FR" sz="1400" i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 </a:t>
                      </a:r>
                      <a:r>
                        <a:rPr lang="fr-FR" sz="1400" i="1" baseline="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verrucosa</a:t>
                      </a:r>
                      <a:endParaRPr lang="fr-FR" sz="1400" i="1" baseline="30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15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142701"/>
                  </a:ext>
                </a:extLst>
              </a:tr>
              <a:tr h="617521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>
                          <a:latin typeface="+mn-lt"/>
                          <a:cs typeface="+mn-cs"/>
                        </a:rPr>
                        <a:t/>
                      </a:r>
                      <a:br>
                        <a:rPr lang="fr-FR" sz="1200" b="0" dirty="0">
                          <a:latin typeface="+mn-lt"/>
                          <a:cs typeface="+mn-cs"/>
                        </a:rPr>
                      </a:br>
                      <a:r>
                        <a:rPr lang="fr-FR" sz="1200" b="0" dirty="0">
                          <a:latin typeface="+mn-lt"/>
                          <a:cs typeface="+mn-cs"/>
                        </a:rPr>
                        <a:t>Corps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200" dirty="0">
                          <a:latin typeface="+mn-lt"/>
                          <a:cs typeface="+mn-cs"/>
                        </a:rPr>
                        <a:t>Massif,</a:t>
                      </a:r>
                      <a:r>
                        <a:rPr lang="fr-FR" sz="1200" baseline="0" dirty="0">
                          <a:latin typeface="+mn-lt"/>
                          <a:cs typeface="+mn-cs"/>
                        </a:rPr>
                        <a:t> flasque, boursouflé, </a:t>
                      </a:r>
                      <a:r>
                        <a:rPr lang="fr-FR" sz="1200" b="1" baseline="0" dirty="0">
                          <a:latin typeface="+mn-lt"/>
                          <a:cs typeface="+mn-cs"/>
                        </a:rPr>
                        <a:t>verruque</a:t>
                      </a:r>
                      <a:r>
                        <a:rPr lang="fr-FR" sz="1200" b="0" baseline="0" dirty="0">
                          <a:latin typeface="+mn-lt"/>
                          <a:cs typeface="+mn-cs"/>
                        </a:rPr>
                        <a:t>ux</a:t>
                      </a:r>
                      <a:r>
                        <a:rPr lang="fr-FR" sz="1200" baseline="0" dirty="0">
                          <a:latin typeface="+mn-lt"/>
                          <a:cs typeface="+mn-cs"/>
                        </a:rPr>
                        <a:t>. Tête </a:t>
                      </a:r>
                      <a:r>
                        <a:rPr lang="fr-FR" sz="1200" baseline="0" dirty="0" smtClean="0">
                          <a:latin typeface="+mn-lt"/>
                          <a:cs typeface="+mn-cs"/>
                        </a:rPr>
                        <a:t>large et museau </a:t>
                      </a:r>
                      <a:r>
                        <a:rPr lang="fr-FR" sz="1200" baseline="0" dirty="0">
                          <a:latin typeface="+mn-lt"/>
                          <a:cs typeface="+mn-cs"/>
                        </a:rPr>
                        <a:t>court.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7825418"/>
                  </a:ext>
                </a:extLst>
              </a:tr>
              <a:tr h="617521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/>
                      </a:r>
                      <a:br>
                        <a:rPr lang="fr-FR" sz="1200" dirty="0"/>
                      </a:br>
                      <a:r>
                        <a:rPr lang="fr-FR" sz="1200" dirty="0"/>
                        <a:t>Nageoires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/>
                      <a:r>
                        <a:rPr lang="fr-FR" sz="12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Pectorales</a:t>
                      </a:r>
                      <a:r>
                        <a:rPr lang="fr-FR" sz="12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très</a:t>
                      </a:r>
                      <a:r>
                        <a:rPr lang="fr-FR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développées</a:t>
                      </a:r>
                      <a:r>
                        <a:rPr lang="fr-FR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/>
                      </a:r>
                      <a:br>
                        <a:rPr lang="fr-FR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fr-FR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Bourrelet dorsal muni </a:t>
                      </a:r>
                      <a:r>
                        <a:rPr lang="fr-FR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</a:t>
                      </a:r>
                      <a:r>
                        <a:rPr lang="fr-FR" sz="1200" b="1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fr-FR" sz="1200" b="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</a:t>
                      </a:r>
                      <a:r>
                        <a:rPr lang="fr-FR" sz="1200" b="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épines longues, solides et </a:t>
                      </a:r>
                      <a:r>
                        <a:rPr lang="fr-FR" sz="1200" b="1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venimeuses.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84383846"/>
                  </a:ext>
                </a:extLst>
              </a:tr>
              <a:tr h="267300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Couleur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200" dirty="0" smtClean="0"/>
                        <a:t>Variable</a:t>
                      </a:r>
                      <a:r>
                        <a:rPr lang="fr-FR" sz="1200" baseline="0" dirty="0" smtClean="0"/>
                        <a:t> </a:t>
                      </a:r>
                      <a:r>
                        <a:rPr lang="fr-FR" sz="1200" dirty="0" smtClean="0"/>
                        <a:t>(</a:t>
                      </a:r>
                      <a:r>
                        <a:rPr lang="fr-FR" sz="1200" dirty="0"/>
                        <a:t>homochromie).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459661"/>
                  </a:ext>
                </a:extLst>
              </a:tr>
            </a:tbl>
          </a:graphicData>
        </a:graphic>
      </p:graphicFrame>
      <p:pic>
        <p:nvPicPr>
          <p:cNvPr id="49" name="Image 4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61" b="96732" l="5093" r="89815">
                        <a14:backgroundMark x1="53241" y1="32026" x2="53241" y2="32026"/>
                        <a14:backgroundMark x1="69444" y1="13072" x2="69444" y2="130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16018">
            <a:off x="98306" y="11064586"/>
            <a:ext cx="1727999" cy="1224000"/>
          </a:xfrm>
          <a:prstGeom prst="rect">
            <a:avLst/>
          </a:prstGeom>
        </p:spPr>
      </p:pic>
      <p:sp>
        <p:nvSpPr>
          <p:cNvPr id="67" name="ZoneTexte 66"/>
          <p:cNvSpPr txBox="1"/>
          <p:nvPr/>
        </p:nvSpPr>
        <p:spPr>
          <a:xfrm>
            <a:off x="202877" y="4944246"/>
            <a:ext cx="2666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©G. </a:t>
            </a:r>
            <a:r>
              <a:rPr lang="fr-FR" sz="1200" dirty="0"/>
              <a:t>P</a:t>
            </a:r>
            <a:r>
              <a:rPr lang="fr-FR" sz="1200" dirty="0" smtClean="0"/>
              <a:t>ergent</a:t>
            </a:r>
            <a:endParaRPr lang="fr-FR" sz="1200" dirty="0"/>
          </a:p>
        </p:txBody>
      </p:sp>
      <p:sp>
        <p:nvSpPr>
          <p:cNvPr id="38" name="Bulle narrative : rectangle 37"/>
          <p:cNvSpPr/>
          <p:nvPr/>
        </p:nvSpPr>
        <p:spPr>
          <a:xfrm>
            <a:off x="17787" y="1042482"/>
            <a:ext cx="6858000" cy="459988"/>
          </a:xfrm>
          <a:prstGeom prst="wedgeRectCallout">
            <a:avLst>
              <a:gd name="adj1" fmla="val -20250"/>
              <a:gd name="adj2" fmla="val -70894"/>
            </a:avLst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fr-FR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 danger !</a:t>
            </a:r>
            <a:endParaRPr lang="fr-FR" sz="2500" baseline="30000" dirty="0"/>
          </a:p>
        </p:txBody>
      </p:sp>
      <p:sp>
        <p:nvSpPr>
          <p:cNvPr id="43" name="Bulle narrative : rectangle à coins arrondis 42"/>
          <p:cNvSpPr/>
          <p:nvPr/>
        </p:nvSpPr>
        <p:spPr>
          <a:xfrm>
            <a:off x="118895" y="4307345"/>
            <a:ext cx="3064977" cy="359997"/>
          </a:xfrm>
          <a:prstGeom prst="wedgeRoundRectCallout">
            <a:avLst>
              <a:gd name="adj1" fmla="val -21592"/>
              <a:gd name="adj2" fmla="val 96349"/>
              <a:gd name="adj3" fmla="val 16667"/>
            </a:avLst>
          </a:prstGeom>
          <a:solidFill>
            <a:srgbClr val="FF0000"/>
          </a:solidFill>
          <a:ln>
            <a:noFill/>
          </a:ln>
          <a:effectLst/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txBody>
          <a:bodyPr spcFirstLastPara="0" vert="horz" wrap="square" lIns="95250" tIns="95250" rIns="95250" bIns="95250" numCol="1" spcCol="1270" anchor="ctr" anchorCtr="0">
            <a:no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Rascasse volante </a:t>
            </a:r>
            <a:r>
              <a:rPr lang="fr-FR" sz="1600" dirty="0">
                <a:solidFill>
                  <a:schemeClr val="bg1"/>
                </a:solidFill>
              </a:rPr>
              <a:t>(</a:t>
            </a:r>
            <a:r>
              <a:rPr lang="fr-FR" sz="1600" i="1" dirty="0" err="1">
                <a:solidFill>
                  <a:schemeClr val="bg1"/>
                </a:solidFill>
              </a:rPr>
              <a:t>Pterois</a:t>
            </a:r>
            <a:r>
              <a:rPr lang="fr-FR" sz="1600" i="1" dirty="0">
                <a:solidFill>
                  <a:schemeClr val="bg1"/>
                </a:solidFill>
              </a:rPr>
              <a:t> miles</a:t>
            </a:r>
            <a:r>
              <a:rPr lang="fr-FR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-30799" y="-11760"/>
            <a:ext cx="2666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©K. </a:t>
            </a:r>
            <a:r>
              <a:rPr lang="fr-FR" sz="1200" dirty="0" err="1">
                <a:solidFill>
                  <a:schemeClr val="bg1"/>
                </a:solidFill>
              </a:rPr>
              <a:t>Kawahara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381643" y="3546"/>
            <a:ext cx="663712" cy="277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©Sage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40564" y="-11761"/>
            <a:ext cx="1400685" cy="1049795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3761403" y="20427"/>
            <a:ext cx="8846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</a:rPr>
              <a:t>©M. </a:t>
            </a:r>
            <a:r>
              <a:rPr lang="fr-FR" sz="1200" dirty="0" err="1">
                <a:solidFill>
                  <a:schemeClr val="bg1"/>
                </a:solidFill>
              </a:rPr>
              <a:t>Otty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65" name="Bulle narrative : rectangle à coins arrondis 64"/>
          <p:cNvSpPr/>
          <p:nvPr/>
        </p:nvSpPr>
        <p:spPr>
          <a:xfrm>
            <a:off x="3668716" y="10217090"/>
            <a:ext cx="3047043" cy="1092112"/>
          </a:xfrm>
          <a:prstGeom prst="wedgeRoundRectCallout">
            <a:avLst>
              <a:gd name="adj1" fmla="val 20122"/>
              <a:gd name="adj2" fmla="val -5806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Dangerosité</a:t>
            </a:r>
            <a:r>
              <a:rPr lang="fr-FR" sz="15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fr-F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fr-FR" sz="1300" dirty="0">
                <a:solidFill>
                  <a:schemeClr val="tx1"/>
                </a:solidFill>
              </a:rPr>
              <a:t>E</a:t>
            </a:r>
            <a:r>
              <a:rPr lang="fr-FR" sz="1300" dirty="0" smtClean="0">
                <a:solidFill>
                  <a:schemeClr val="tx1"/>
                </a:solidFill>
              </a:rPr>
              <a:t>pines dorsales venimeuses (puissant neurotoxique). Piqure pouvant </a:t>
            </a:r>
            <a:r>
              <a:rPr lang="fr-FR" sz="1300" dirty="0">
                <a:solidFill>
                  <a:schemeClr val="tx1"/>
                </a:solidFill>
              </a:rPr>
              <a:t>provoquer une </a:t>
            </a:r>
            <a:r>
              <a:rPr lang="fr-FR" sz="1300" dirty="0" smtClean="0">
                <a:solidFill>
                  <a:schemeClr val="tx1"/>
                </a:solidFill>
              </a:rPr>
              <a:t>paralysie, un </a:t>
            </a:r>
            <a:r>
              <a:rPr lang="fr-FR" sz="1300" dirty="0">
                <a:solidFill>
                  <a:schemeClr val="tx1"/>
                </a:solidFill>
              </a:rPr>
              <a:t>accident de plongée </a:t>
            </a:r>
            <a:r>
              <a:rPr lang="fr-FR" sz="1300" dirty="0" smtClean="0">
                <a:solidFill>
                  <a:schemeClr val="tx1"/>
                </a:solidFill>
              </a:rPr>
              <a:t>voire la </a:t>
            </a:r>
            <a:r>
              <a:rPr lang="fr-FR" sz="1300" dirty="0">
                <a:solidFill>
                  <a:schemeClr val="tx1"/>
                </a:solidFill>
              </a:rPr>
              <a:t>mort.</a:t>
            </a:r>
          </a:p>
        </p:txBody>
      </p:sp>
      <p:sp>
        <p:nvSpPr>
          <p:cNvPr id="48" name="Bulle narrative : rectangle à coins arrondis 47"/>
          <p:cNvSpPr/>
          <p:nvPr/>
        </p:nvSpPr>
        <p:spPr>
          <a:xfrm>
            <a:off x="142412" y="7218712"/>
            <a:ext cx="2707718" cy="1346928"/>
          </a:xfrm>
          <a:prstGeom prst="wedgeRoundRectCallout">
            <a:avLst>
              <a:gd name="adj1" fmla="val 18743"/>
              <a:gd name="adj2" fmla="val -5849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Dangerosité</a:t>
            </a:r>
            <a:r>
              <a:rPr lang="fr-FR" sz="15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fr-F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fr-FR" sz="1300" dirty="0">
                <a:solidFill>
                  <a:schemeClr val="tx1"/>
                </a:solidFill>
              </a:rPr>
              <a:t>Epines dorsales et latérales venimeuses. </a:t>
            </a:r>
            <a:r>
              <a:rPr lang="fr-FR" sz="1300" dirty="0" smtClean="0">
                <a:solidFill>
                  <a:schemeClr val="tx1"/>
                </a:solidFill>
              </a:rPr>
              <a:t>Piqure douloureuse </a:t>
            </a:r>
            <a:r>
              <a:rPr lang="fr-FR" sz="1300" dirty="0">
                <a:solidFill>
                  <a:schemeClr val="tx1"/>
                </a:solidFill>
              </a:rPr>
              <a:t>mais non </a:t>
            </a:r>
            <a:r>
              <a:rPr lang="fr-FR" sz="1300" dirty="0" smtClean="0">
                <a:solidFill>
                  <a:schemeClr val="tx1"/>
                </a:solidFill>
              </a:rPr>
              <a:t>mortelle, pouvant provoquer </a:t>
            </a:r>
            <a:r>
              <a:rPr lang="fr-FR" sz="1300" dirty="0">
                <a:solidFill>
                  <a:schemeClr val="tx1"/>
                </a:solidFill>
              </a:rPr>
              <a:t>des paralysies </a:t>
            </a:r>
            <a:r>
              <a:rPr lang="fr-FR" sz="1300" dirty="0" smtClean="0">
                <a:solidFill>
                  <a:schemeClr val="tx1"/>
                </a:solidFill>
              </a:rPr>
              <a:t>et entrainer </a:t>
            </a:r>
            <a:r>
              <a:rPr lang="fr-FR" sz="1300" dirty="0">
                <a:solidFill>
                  <a:schemeClr val="tx1"/>
                </a:solidFill>
              </a:rPr>
              <a:t>un accident de plongée.</a:t>
            </a:r>
          </a:p>
        </p:txBody>
      </p:sp>
      <p:pic>
        <p:nvPicPr>
          <p:cNvPr id="55" name="Image 5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65517" l="58521" r="729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92" t="6675" r="28785" b="35399"/>
          <a:stretch/>
        </p:blipFill>
        <p:spPr>
          <a:xfrm>
            <a:off x="4204268" y="7751558"/>
            <a:ext cx="475346" cy="403627"/>
          </a:xfrm>
          <a:prstGeom prst="rect">
            <a:avLst/>
          </a:prstGeom>
        </p:spPr>
      </p:pic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46" b="58872" l="81026" r="934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79" t="28918" r="5047" b="37800"/>
          <a:stretch/>
        </p:blipFill>
        <p:spPr>
          <a:xfrm>
            <a:off x="4205425" y="1898616"/>
            <a:ext cx="474133" cy="314471"/>
          </a:xfrm>
          <a:prstGeom prst="rect">
            <a:avLst/>
          </a:prstGeom>
        </p:spPr>
      </p:pic>
      <p:pic>
        <p:nvPicPr>
          <p:cNvPr id="73" name="Image 7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97" b="56897" l="24116" r="37942">
                        <a14:foregroundMark x1="25723" y1="37931" x2="25723" y2="37931"/>
                        <a14:backgroundMark x1="27974" y1="31034" x2="27974" y2="3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214" r="60587" b="35827"/>
          <a:stretch/>
        </p:blipFill>
        <p:spPr>
          <a:xfrm>
            <a:off x="3706627" y="7739219"/>
            <a:ext cx="599072" cy="421882"/>
          </a:xfrm>
          <a:prstGeom prst="rect">
            <a:avLst/>
          </a:prstGeom>
        </p:spPr>
      </p:pic>
      <p:pic>
        <p:nvPicPr>
          <p:cNvPr id="74" name="Image 73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2" b="8836" l="818" r="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818" b="90182"/>
          <a:stretch/>
        </p:blipFill>
        <p:spPr>
          <a:xfrm>
            <a:off x="2689336" y="4646520"/>
            <a:ext cx="410287" cy="344927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897" b="56897" l="24116" r="37942">
                        <a14:foregroundMark x1="25723" y1="37931" x2="25723" y2="37931"/>
                        <a14:backgroundMark x1="27974" y1="31034" x2="27974" y2="31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0" t="1214" r="60587" b="35827"/>
          <a:stretch/>
        </p:blipFill>
        <p:spPr>
          <a:xfrm>
            <a:off x="3673519" y="1778223"/>
            <a:ext cx="599072" cy="421882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2" b="8836" l="818" r="7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1818" b="90182"/>
          <a:stretch/>
        </p:blipFill>
        <p:spPr>
          <a:xfrm>
            <a:off x="4752696" y="7789457"/>
            <a:ext cx="410287" cy="344927"/>
          </a:xfrm>
          <a:prstGeom prst="rect">
            <a:avLst/>
          </a:prstGeom>
        </p:spPr>
      </p:pic>
      <p:sp>
        <p:nvSpPr>
          <p:cNvPr id="18" name="Bulle narrative : rectangle à coins arrondis 17"/>
          <p:cNvSpPr/>
          <p:nvPr/>
        </p:nvSpPr>
        <p:spPr>
          <a:xfrm>
            <a:off x="236743" y="3345550"/>
            <a:ext cx="3484762" cy="860640"/>
          </a:xfrm>
          <a:prstGeom prst="wedgeRoundRectCallout">
            <a:avLst>
              <a:gd name="adj1" fmla="val -27154"/>
              <a:gd name="adj2" fmla="val -6294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Dangerosité</a:t>
            </a:r>
            <a:r>
              <a:rPr lang="fr-FR" sz="15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fr-FR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fr-FR" sz="1300" dirty="0">
                <a:solidFill>
                  <a:schemeClr val="tx1"/>
                </a:solidFill>
              </a:rPr>
              <a:t>Ce poisson contient une </a:t>
            </a:r>
            <a:r>
              <a:rPr lang="fr-FR" sz="1300" dirty="0" smtClean="0">
                <a:solidFill>
                  <a:schemeClr val="tx1"/>
                </a:solidFill>
              </a:rPr>
              <a:t>substance (</a:t>
            </a:r>
            <a:r>
              <a:rPr lang="fr-FR" sz="1300" dirty="0" err="1" smtClean="0">
                <a:solidFill>
                  <a:schemeClr val="tx1"/>
                </a:solidFill>
              </a:rPr>
              <a:t>tétro-dotoxine</a:t>
            </a:r>
            <a:r>
              <a:rPr lang="fr-FR" sz="1300" dirty="0">
                <a:solidFill>
                  <a:schemeClr val="tx1"/>
                </a:solidFill>
              </a:rPr>
              <a:t>) qui provoque la paralysie respiratoire et cause des problèmes de circulation sanguine</a:t>
            </a:r>
            <a:r>
              <a:rPr lang="fr-FR" sz="1300" dirty="0" smtClean="0">
                <a:solidFill>
                  <a:schemeClr val="tx1"/>
                </a:solidFill>
              </a:rPr>
              <a:t>.</a:t>
            </a:r>
          </a:p>
        </p:txBody>
      </p:sp>
      <p:graphicFrame>
        <p:nvGraphicFramePr>
          <p:cNvPr id="52" name="Tableau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1145737"/>
              </p:ext>
            </p:extLst>
          </p:nvPr>
        </p:nvGraphicFramePr>
        <p:xfrm>
          <a:off x="134297" y="1944502"/>
          <a:ext cx="3186591" cy="1261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8322">
                  <a:extLst>
                    <a:ext uri="{9D8B030D-6E8A-4147-A177-3AD203B41FA5}">
                      <a16:colId xmlns:a16="http://schemas.microsoft.com/office/drawing/2014/main" xmlns="" val="934500279"/>
                    </a:ext>
                  </a:extLst>
                </a:gridCol>
                <a:gridCol w="2038269">
                  <a:extLst>
                    <a:ext uri="{9D8B030D-6E8A-4147-A177-3AD203B41FA5}">
                      <a16:colId xmlns:a16="http://schemas.microsoft.com/office/drawing/2014/main" xmlns="" val="831025645"/>
                    </a:ext>
                  </a:extLst>
                </a:gridCol>
              </a:tblGrid>
              <a:tr h="27113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Caractères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err="1" smtClean="0">
                          <a:solidFill>
                            <a:schemeClr val="bg1"/>
                          </a:solidFill>
                          <a:effectLst/>
                        </a:rPr>
                        <a:t>Lagocephalus</a:t>
                      </a:r>
                      <a:r>
                        <a:rPr lang="fr-FR" sz="1400" i="1" baseline="0" dirty="0" smtClean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fr-FR" sz="1400" i="1" baseline="0" dirty="0" err="1" smtClean="0">
                          <a:solidFill>
                            <a:schemeClr val="bg1"/>
                          </a:solidFill>
                          <a:effectLst/>
                        </a:rPr>
                        <a:t>sceleratus</a:t>
                      </a:r>
                      <a:endParaRPr lang="fr-FR" sz="14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142701"/>
                  </a:ext>
                </a:extLst>
              </a:tr>
              <a:tr h="31673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Nageoires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dirty="0" smtClean="0"/>
                        <a:t>Caudales symétriques.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4085115"/>
                  </a:ext>
                </a:extLst>
              </a:tr>
              <a:tr h="56937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/>
                      </a:r>
                      <a:br>
                        <a:rPr lang="fr-FR" sz="1200" dirty="0"/>
                      </a:br>
                      <a:r>
                        <a:rPr lang="fr-FR" sz="1200" dirty="0"/>
                        <a:t>Couleur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/>
                        <a:t>Dos</a:t>
                      </a:r>
                      <a:r>
                        <a:rPr lang="fr-FR" sz="1200" b="0" dirty="0" smtClean="0"/>
                        <a:t> gris </a:t>
                      </a:r>
                      <a:r>
                        <a:rPr lang="fr-FR" sz="1200" dirty="0" smtClean="0"/>
                        <a:t>ou brun </a:t>
                      </a:r>
                      <a:r>
                        <a:rPr lang="fr-FR" sz="1200" b="1" dirty="0" smtClean="0"/>
                        <a:t>à pois foncés</a:t>
                      </a:r>
                      <a:r>
                        <a:rPr lang="fr-FR" sz="1200" dirty="0" smtClean="0"/>
                        <a:t>. </a:t>
                      </a:r>
                      <a:r>
                        <a:rPr lang="fr-FR" sz="1200" b="1" dirty="0" smtClean="0"/>
                        <a:t>Ventre blanc</a:t>
                      </a:r>
                      <a:r>
                        <a:rPr lang="fr-FR" sz="1200" b="1" baseline="0" dirty="0" smtClean="0"/>
                        <a:t> </a:t>
                      </a:r>
                      <a:r>
                        <a:rPr lang="fr-FR" sz="1200" baseline="0" dirty="0" smtClean="0"/>
                        <a:t>et</a:t>
                      </a:r>
                      <a:r>
                        <a:rPr lang="fr-FR" sz="1200" dirty="0" smtClean="0"/>
                        <a:t> large bande argentée sur </a:t>
                      </a:r>
                      <a:r>
                        <a:rPr lang="fr-FR" sz="1200" baseline="0" dirty="0" smtClean="0"/>
                        <a:t>les</a:t>
                      </a:r>
                      <a:r>
                        <a:rPr lang="fr-FR" sz="1200" dirty="0" smtClean="0"/>
                        <a:t> flancs</a:t>
                      </a:r>
                      <a:endParaRPr lang="fr-FR"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484383846"/>
                  </a:ext>
                </a:extLst>
              </a:tr>
            </a:tbl>
          </a:graphicData>
        </a:graphic>
      </p:graphicFrame>
      <p:graphicFrame>
        <p:nvGraphicFramePr>
          <p:cNvPr id="66" name="Tableau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080810"/>
              </p:ext>
            </p:extLst>
          </p:nvPr>
        </p:nvGraphicFramePr>
        <p:xfrm>
          <a:off x="3475091" y="4525000"/>
          <a:ext cx="3225800" cy="277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2710">
                  <a:extLst>
                    <a:ext uri="{9D8B030D-6E8A-4147-A177-3AD203B41FA5}">
                      <a16:colId xmlns:a16="http://schemas.microsoft.com/office/drawing/2014/main" xmlns="" val="934500279"/>
                    </a:ext>
                  </a:extLst>
                </a:gridCol>
                <a:gridCol w="2183090">
                  <a:extLst>
                    <a:ext uri="{9D8B030D-6E8A-4147-A177-3AD203B41FA5}">
                      <a16:colId xmlns:a16="http://schemas.microsoft.com/office/drawing/2014/main" xmlns="" val="831025645"/>
                    </a:ext>
                  </a:extLst>
                </a:gridCol>
              </a:tblGrid>
              <a:tr h="271131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bg1"/>
                          </a:solidFill>
                          <a:effectLst/>
                        </a:rPr>
                        <a:t>Caractères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i="1" dirty="0" err="1" smtClean="0">
                          <a:solidFill>
                            <a:schemeClr val="bg1"/>
                          </a:solidFill>
                          <a:effectLst/>
                        </a:rPr>
                        <a:t>Pterois</a:t>
                      </a:r>
                      <a:r>
                        <a:rPr lang="fr-FR" sz="1400" i="1" dirty="0" smtClean="0">
                          <a:solidFill>
                            <a:schemeClr val="bg1"/>
                          </a:solidFill>
                          <a:effectLst/>
                        </a:rPr>
                        <a:t> miles</a:t>
                      </a:r>
                      <a:endParaRPr lang="fr-FR" sz="1400" i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9142701"/>
                  </a:ext>
                </a:extLst>
              </a:tr>
              <a:tr h="316733">
                <a:tc>
                  <a:txBody>
                    <a:bodyPr/>
                    <a:lstStyle/>
                    <a:p>
                      <a:pPr algn="ctr"/>
                      <a:r>
                        <a:rPr lang="fr-F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Corps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Appendice</a:t>
                      </a:r>
                      <a:r>
                        <a:rPr lang="fr-F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dressé</a:t>
                      </a:r>
                      <a:r>
                        <a:rPr lang="fr-FR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au</a:t>
                      </a:r>
                      <a:r>
                        <a:rPr lang="fr-FR" sz="1200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dessus </a:t>
                      </a:r>
                      <a:r>
                        <a:rPr lang="fr-FR" sz="12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 chaque </a:t>
                      </a:r>
                      <a:r>
                        <a:rPr lang="fr-FR" sz="1200" b="1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œil.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</a:tr>
              <a:tr h="316733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>Nageoires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Pectorales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 l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arges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 avec</a:t>
                      </a:r>
                      <a:r>
                        <a:rPr lang="fr-FR" sz="1200" baseline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lambeaux de peau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.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Epines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 des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dorsales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 et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pectorales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libres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, très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longues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 avec un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voile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 sur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toute la longueur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.</a:t>
                      </a:r>
                      <a:endParaRPr lang="fr-FR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44085115"/>
                  </a:ext>
                </a:extLst>
              </a:tr>
              <a:tr h="569376">
                <a:tc>
                  <a:txBody>
                    <a:bodyPr/>
                    <a:lstStyle/>
                    <a:p>
                      <a:pPr algn="ctr"/>
                      <a:r>
                        <a:rPr lang="fr-FR" sz="1200" dirty="0"/>
                        <a:t/>
                      </a:r>
                      <a:br>
                        <a:rPr lang="fr-FR" sz="1200" dirty="0"/>
                      </a:br>
                      <a:r>
                        <a:rPr lang="fr-FR" sz="1200" dirty="0"/>
                        <a:t>Couleur</a:t>
                      </a:r>
                      <a:endParaRPr lang="fr-FR" sz="12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Corps</a:t>
                      </a:r>
                      <a:r>
                        <a:rPr lang="fr-FR" sz="1200" b="1" baseline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gris clair</a:t>
                      </a:r>
                      <a:r>
                        <a:rPr lang="fr-FR" sz="1200" b="1" baseline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avec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rayures verticales blanches 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et 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bandes rouges </a:t>
                      </a:r>
                      <a:r>
                        <a:rPr lang="fr-FR" sz="1200" b="0" dirty="0" smtClean="0">
                          <a:latin typeface="+mn-lt"/>
                          <a:cs typeface="Calibri" panose="020F0502020204030204" pitchFamily="34" charset="0"/>
                        </a:rPr>
                        <a:t>à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 brun </a:t>
                      </a:r>
                      <a:r>
                        <a:rPr lang="fr-FR" sz="1200" b="0" dirty="0" smtClean="0">
                          <a:latin typeface="+mn-lt"/>
                          <a:cs typeface="Calibri" panose="020F0502020204030204" pitchFamily="34" charset="0"/>
                        </a:rPr>
                        <a:t>foncé 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sur toute la </a:t>
                      </a:r>
                      <a:r>
                        <a:rPr lang="fr-FR" sz="1200" b="0" dirty="0" smtClean="0">
                          <a:latin typeface="+mn-lt"/>
                          <a:cs typeface="Calibri" panose="020F0502020204030204" pitchFamily="34" charset="0"/>
                        </a:rPr>
                        <a:t>longueur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. Coloration variable </a:t>
                      </a:r>
                      <a:r>
                        <a:rPr lang="fr-FR" sz="1200" b="0" dirty="0" smtClean="0">
                          <a:latin typeface="+mn-lt"/>
                          <a:cs typeface="Calibri" panose="020F0502020204030204" pitchFamily="34" charset="0"/>
                        </a:rPr>
                        <a:t>en</a:t>
                      </a:r>
                      <a:r>
                        <a:rPr lang="fr-FR" sz="1200" b="1" baseline="0" dirty="0" smtClean="0">
                          <a:latin typeface="+mn-lt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fr-FR" sz="1200" dirty="0" smtClean="0">
                          <a:latin typeface="+mn-lt"/>
                          <a:cs typeface="Calibri" panose="020F0502020204030204" pitchFamily="34" charset="0"/>
                        </a:rPr>
                        <a:t>fonction de l’</a:t>
                      </a:r>
                      <a:r>
                        <a:rPr lang="fr-FR" sz="1200" b="1" dirty="0" smtClean="0">
                          <a:latin typeface="+mn-lt"/>
                          <a:cs typeface="Calibri" panose="020F0502020204030204" pitchFamily="34" charset="0"/>
                        </a:rPr>
                        <a:t>habitat.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C0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4383846"/>
                  </a:ext>
                </a:extLst>
              </a:tr>
            </a:tbl>
          </a:graphicData>
        </a:graphic>
      </p:graphicFrame>
      <p:grpSp>
        <p:nvGrpSpPr>
          <p:cNvPr id="9" name="Grouper 8"/>
          <p:cNvGrpSpPr/>
          <p:nvPr/>
        </p:nvGrpSpPr>
        <p:grpSpPr>
          <a:xfrm>
            <a:off x="5544293" y="11584821"/>
            <a:ext cx="1265340" cy="547415"/>
            <a:chOff x="5544293" y="11584821"/>
            <a:chExt cx="1265340" cy="547415"/>
          </a:xfrm>
        </p:grpSpPr>
        <p:sp>
          <p:nvSpPr>
            <p:cNvPr id="7" name="ZoneTexte 6"/>
            <p:cNvSpPr txBox="1"/>
            <p:nvPr/>
          </p:nvSpPr>
          <p:spPr>
            <a:xfrm>
              <a:off x="5544293" y="11584821"/>
              <a:ext cx="12653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 smtClean="0"/>
                <a:t>Conception &amp; réalisation :</a:t>
              </a:r>
            </a:p>
            <a:p>
              <a:r>
                <a:rPr lang="fr-FR" sz="800" dirty="0" smtClean="0"/>
                <a:t>M. </a:t>
              </a:r>
              <a:r>
                <a:rPr lang="fr-FR" sz="800" dirty="0" err="1" smtClean="0"/>
                <a:t>Latour</a:t>
              </a:r>
              <a:endParaRPr lang="fr-FR" sz="800" dirty="0" smtClean="0"/>
            </a:p>
            <a:p>
              <a:r>
                <a:rPr lang="fr-FR" sz="800" dirty="0" smtClean="0"/>
                <a:t>UCPP - Master </a:t>
              </a:r>
              <a:endParaRPr lang="fr-FR" sz="800" dirty="0"/>
            </a:p>
          </p:txBody>
        </p:sp>
        <p:pic>
          <p:nvPicPr>
            <p:cNvPr id="39" name="Picture 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436" y="11748329"/>
              <a:ext cx="491564" cy="383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6820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6496</TotalTime>
  <Words>649</Words>
  <Application>Microsoft Macintosh PowerPoint</Application>
  <PresentationFormat>Personnalisé</PresentationFormat>
  <Paragraphs>141</Paragraphs>
  <Slides>3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4" baseType="lpstr"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manon latour</dc:creator>
  <cp:lastModifiedBy>Pergent</cp:lastModifiedBy>
  <cp:revision>153</cp:revision>
  <dcterms:created xsi:type="dcterms:W3CDTF">2017-04-06T12:19:44Z</dcterms:created>
  <dcterms:modified xsi:type="dcterms:W3CDTF">2017-05-09T19:00:11Z</dcterms:modified>
</cp:coreProperties>
</file>