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63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24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83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3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43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46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52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31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9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7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433CAC-DA28-41B3-88B1-BF688E1D9540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6E67C4-5174-4D1D-B91E-A4F1FC7EDF58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1599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84186" y="22458"/>
            <a:ext cx="5427598" cy="632512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fr-FR" dirty="0"/>
              <a:t>Assemblée Générale du 17 février à Corte</a:t>
            </a:r>
          </a:p>
        </p:txBody>
      </p:sp>
      <p:pic>
        <p:nvPicPr>
          <p:cNvPr id="4" name="Image 3" descr="C:\Users\MMFC7213\AppData\Local\Microsoft\Windows\Temporary Internet Files\Content.Word\logoFC_CR-Corse_FFESSM_quadr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70672" cy="10524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EBE98B9-071C-47BD-93D6-9095B9B42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07541"/>
              </p:ext>
            </p:extLst>
          </p:nvPr>
        </p:nvGraphicFramePr>
        <p:xfrm>
          <a:off x="40107" y="1157875"/>
          <a:ext cx="12111785" cy="5652413"/>
        </p:xfrm>
        <a:graphic>
          <a:graphicData uri="http://schemas.openxmlformats.org/drawingml/2006/table">
            <a:tbl>
              <a:tblPr/>
              <a:tblGrid>
                <a:gridCol w="1159727">
                  <a:extLst>
                    <a:ext uri="{9D8B030D-6E8A-4147-A177-3AD203B41FA5}">
                      <a16:colId xmlns:a16="http://schemas.microsoft.com/office/drawing/2014/main" xmlns="" val="1580310386"/>
                    </a:ext>
                  </a:extLst>
                </a:gridCol>
                <a:gridCol w="838246">
                  <a:extLst>
                    <a:ext uri="{9D8B030D-6E8A-4147-A177-3AD203B41FA5}">
                      <a16:colId xmlns:a16="http://schemas.microsoft.com/office/drawing/2014/main" xmlns="" val="3875931578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4551575"/>
                    </a:ext>
                  </a:extLst>
                </a:gridCol>
                <a:gridCol w="1047808">
                  <a:extLst>
                    <a:ext uri="{9D8B030D-6E8A-4147-A177-3AD203B41FA5}">
                      <a16:colId xmlns:a16="http://schemas.microsoft.com/office/drawing/2014/main" xmlns="" val="3406722304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691129222"/>
                    </a:ext>
                  </a:extLst>
                </a:gridCol>
                <a:gridCol w="52594">
                  <a:extLst>
                    <a:ext uri="{9D8B030D-6E8A-4147-A177-3AD203B41FA5}">
                      <a16:colId xmlns:a16="http://schemas.microsoft.com/office/drawing/2014/main" xmlns="" val="3238291780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3830104939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3945810233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1505492886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3787293764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3647464052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2266531669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2057676722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xmlns="" val="2670621975"/>
                    </a:ext>
                  </a:extLst>
                </a:gridCol>
              </a:tblGrid>
              <a:tr h="638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ETAT DES SUBVENTIONS REGIONALES AUX COMMISSIONS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5628968"/>
                  </a:ext>
                </a:extLst>
              </a:tr>
              <a:tr h="3362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Reste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Reste 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1er Vers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Reste 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2ème Vers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Reste 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 èmeVers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Reste 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 ème Vers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Reste 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5560469"/>
                  </a:ext>
                </a:extLst>
              </a:tr>
              <a:tr h="3362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1490938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0070747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APNEE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313,25 €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2 000 €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1 686,75 €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486,75 €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486,75 €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486,75 €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5955478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 2/5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143103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581885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ARCHEOLOGIE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3 500 €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3 500,00 €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0245697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 24/5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Vir 10/07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1895003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6537355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10,59 €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1 500 €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1 489,41 €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1 389,41 €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889,41 €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389,41 €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389,41 €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7334645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 29/06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 22/08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7709651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1373595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1 697,83 €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3 302,17 €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1 302,17 €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9178155"/>
                  </a:ext>
                </a:extLst>
              </a:tr>
              <a:tr h="3530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 18/10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 14/12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7830341"/>
                  </a:ext>
                </a:extLst>
              </a:tr>
              <a:tr h="2391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Totaux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2 021,67 €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12 000 €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9978,33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1 478,33 €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978,33 €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978,33 €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336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84186" y="22458"/>
            <a:ext cx="5427598" cy="632512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fr-FR" dirty="0"/>
              <a:t>Assemblée Générale du 17 février à Corte</a:t>
            </a:r>
          </a:p>
        </p:txBody>
      </p:sp>
      <p:pic>
        <p:nvPicPr>
          <p:cNvPr id="4" name="Image 3" descr="C:\Users\MMFC7213\AppData\Local\Microsoft\Windows\Temporary Internet Files\Content.Word\logoFC_CR-Corse_FFESSM_quadr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70672" cy="10524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E4177811-BD67-435C-B219-BE2B93CF4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17626"/>
              </p:ext>
            </p:extLst>
          </p:nvPr>
        </p:nvGraphicFramePr>
        <p:xfrm>
          <a:off x="0" y="1052422"/>
          <a:ext cx="13002322" cy="5783124"/>
        </p:xfrm>
        <a:graphic>
          <a:graphicData uri="http://schemas.openxmlformats.org/drawingml/2006/table">
            <a:tbl>
              <a:tblPr/>
              <a:tblGrid>
                <a:gridCol w="1193180">
                  <a:extLst>
                    <a:ext uri="{9D8B030D-6E8A-4147-A177-3AD203B41FA5}">
                      <a16:colId xmlns:a16="http://schemas.microsoft.com/office/drawing/2014/main" xmlns="" val="111342551"/>
                    </a:ext>
                  </a:extLst>
                </a:gridCol>
                <a:gridCol w="880947">
                  <a:extLst>
                    <a:ext uri="{9D8B030D-6E8A-4147-A177-3AD203B41FA5}">
                      <a16:colId xmlns:a16="http://schemas.microsoft.com/office/drawing/2014/main" xmlns="" val="1524982357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xmlns="" val="232308014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xmlns="" val="58974272"/>
                    </a:ext>
                  </a:extLst>
                </a:gridCol>
                <a:gridCol w="918092">
                  <a:extLst>
                    <a:ext uri="{9D8B030D-6E8A-4147-A177-3AD203B41FA5}">
                      <a16:colId xmlns:a16="http://schemas.microsoft.com/office/drawing/2014/main" xmlns="" val="1523549894"/>
                    </a:ext>
                  </a:extLst>
                </a:gridCol>
                <a:gridCol w="50904">
                  <a:extLst>
                    <a:ext uri="{9D8B030D-6E8A-4147-A177-3AD203B41FA5}">
                      <a16:colId xmlns:a16="http://schemas.microsoft.com/office/drawing/2014/main" xmlns="" val="277190506"/>
                    </a:ext>
                  </a:extLst>
                </a:gridCol>
                <a:gridCol w="831997">
                  <a:extLst>
                    <a:ext uri="{9D8B030D-6E8A-4147-A177-3AD203B41FA5}">
                      <a16:colId xmlns:a16="http://schemas.microsoft.com/office/drawing/2014/main" xmlns="" val="570853405"/>
                    </a:ext>
                  </a:extLst>
                </a:gridCol>
                <a:gridCol w="886451">
                  <a:extLst>
                    <a:ext uri="{9D8B030D-6E8A-4147-A177-3AD203B41FA5}">
                      <a16:colId xmlns:a16="http://schemas.microsoft.com/office/drawing/2014/main" xmlns="" val="2736355123"/>
                    </a:ext>
                  </a:extLst>
                </a:gridCol>
                <a:gridCol w="777543">
                  <a:extLst>
                    <a:ext uri="{9D8B030D-6E8A-4147-A177-3AD203B41FA5}">
                      <a16:colId xmlns:a16="http://schemas.microsoft.com/office/drawing/2014/main" xmlns="" val="2855162434"/>
                    </a:ext>
                  </a:extLst>
                </a:gridCol>
                <a:gridCol w="911772">
                  <a:extLst>
                    <a:ext uri="{9D8B030D-6E8A-4147-A177-3AD203B41FA5}">
                      <a16:colId xmlns:a16="http://schemas.microsoft.com/office/drawing/2014/main" xmlns="" val="4059804073"/>
                    </a:ext>
                  </a:extLst>
                </a:gridCol>
                <a:gridCol w="752222">
                  <a:extLst>
                    <a:ext uri="{9D8B030D-6E8A-4147-A177-3AD203B41FA5}">
                      <a16:colId xmlns:a16="http://schemas.microsoft.com/office/drawing/2014/main" xmlns="" val="1568703679"/>
                    </a:ext>
                  </a:extLst>
                </a:gridCol>
                <a:gridCol w="914980">
                  <a:extLst>
                    <a:ext uri="{9D8B030D-6E8A-4147-A177-3AD203B41FA5}">
                      <a16:colId xmlns:a16="http://schemas.microsoft.com/office/drawing/2014/main" xmlns="" val="3902419530"/>
                    </a:ext>
                  </a:extLst>
                </a:gridCol>
                <a:gridCol w="892098">
                  <a:extLst>
                    <a:ext uri="{9D8B030D-6E8A-4147-A177-3AD203B41FA5}">
                      <a16:colId xmlns:a16="http://schemas.microsoft.com/office/drawing/2014/main" xmlns="" val="887111023"/>
                    </a:ext>
                  </a:extLst>
                </a:gridCol>
                <a:gridCol w="925551">
                  <a:extLst>
                    <a:ext uri="{9D8B030D-6E8A-4147-A177-3AD203B41FA5}">
                      <a16:colId xmlns:a16="http://schemas.microsoft.com/office/drawing/2014/main" xmlns="" val="2175118652"/>
                    </a:ext>
                  </a:extLst>
                </a:gridCol>
                <a:gridCol w="595359">
                  <a:extLst>
                    <a:ext uri="{9D8B030D-6E8A-4147-A177-3AD203B41FA5}">
                      <a16:colId xmlns:a16="http://schemas.microsoft.com/office/drawing/2014/main" xmlns="" val="2332219309"/>
                    </a:ext>
                  </a:extLst>
                </a:gridCol>
                <a:gridCol w="831997">
                  <a:extLst>
                    <a:ext uri="{9D8B030D-6E8A-4147-A177-3AD203B41FA5}">
                      <a16:colId xmlns:a16="http://schemas.microsoft.com/office/drawing/2014/main" xmlns="" val="421576793"/>
                    </a:ext>
                  </a:extLst>
                </a:gridCol>
              </a:tblGrid>
              <a:tr h="2423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COMMISSIONS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Reste 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1er Vers. =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Reste à 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2ème Vers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Reste à 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 èmeVers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Reste 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 ème Vers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Reste 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fr-FR" sz="1400" b="0" i="0" u="sng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2465400"/>
                  </a:ext>
                </a:extLst>
              </a:tr>
              <a:tr h="4735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demandé 2018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Attiribué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reste 2017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verser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verser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verser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verser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4092556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624045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APNEE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2 000 €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16,30 €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1 983,70 €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1 983,70 €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1 983,70 €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1 983,70 €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381243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6678463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2760405"/>
                  </a:ext>
                </a:extLst>
              </a:tr>
              <a:tr h="473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ARCHEOLOGIE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3 500 €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1884388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2274517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350193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266,15 €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1 500 €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266,15 €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1 233,85 €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1 233,85 €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1 233,85 €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1 233,85 €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191767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530253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3175242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TECHNIQUE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869,22 €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869,22 €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4 310,78 €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4 310,78 €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4 310,78 €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4 310,78 €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4905833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8852025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4043645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1 000 €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83347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6914084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4447506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JURIDIQUE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3803608"/>
                  </a:ext>
                </a:extLst>
              </a:tr>
              <a:tr h="242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2138296"/>
                  </a:ext>
                </a:extLst>
              </a:tr>
              <a:tr h="473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Totaux</a:t>
                      </a:r>
                    </a:p>
                  </a:txBody>
                  <a:tcPr marL="8783" marR="8783" marT="8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12 000,00 €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1 383,67 €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13 500 €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12 348,33 €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12 348,33 €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12 348,33 €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12 348,33 €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3" marR="8783" marT="8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30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5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xmlns="" id="{A8ECE892-9B5A-4654-BDBD-89B0346E7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30550"/>
              </p:ext>
            </p:extLst>
          </p:nvPr>
        </p:nvGraphicFramePr>
        <p:xfrm>
          <a:off x="978877" y="14584"/>
          <a:ext cx="10234246" cy="6828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10591800" imgH="7067649" progId="Excel.Sheet.8">
                  <p:embed/>
                </p:oleObj>
              </mc:Choice>
              <mc:Fallback>
                <p:oleObj name="Worksheet" r:id="rId3" imgW="10591800" imgH="70676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8877" y="14584"/>
                        <a:ext cx="10234246" cy="6828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xmlns="" id="{41B414A2-032E-4DE2-9759-F9C79B360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263896"/>
              </p:ext>
            </p:extLst>
          </p:nvPr>
        </p:nvGraphicFramePr>
        <p:xfrm>
          <a:off x="-1" y="222737"/>
          <a:ext cx="1216851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10591800" imgH="5438785" progId="Excel.Sheet.8">
                  <p:embed/>
                </p:oleObj>
              </mc:Choice>
              <mc:Fallback>
                <p:oleObj name="Worksheet" r:id="rId3" imgW="10591800" imgH="54387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222737"/>
                        <a:ext cx="12168513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4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84186" y="22458"/>
            <a:ext cx="5427598" cy="632512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fr-FR" dirty="0"/>
              <a:t>Assemblée Générale du 17 février à Corte</a:t>
            </a:r>
          </a:p>
        </p:txBody>
      </p:sp>
      <p:pic>
        <p:nvPicPr>
          <p:cNvPr id="4" name="Image 3" descr="C:\Users\MMFC7213\AppData\Local\Microsoft\Windows\Temporary Internet Files\Content.Word\logoFC_CR-Corse_FFESSM_quadr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70672" cy="105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FF93C6F-F9DD-44B5-836C-054CDA41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1134568"/>
            <a:ext cx="11676185" cy="16504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330E3D-B3C9-457C-8530-A5CA7E87F865}"/>
              </a:ext>
            </a:extLst>
          </p:cNvPr>
          <p:cNvSpPr/>
          <p:nvPr/>
        </p:nvSpPr>
        <p:spPr>
          <a:xfrm>
            <a:off x="10152185" y="6365631"/>
            <a:ext cx="1055077" cy="316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7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84186" y="22458"/>
            <a:ext cx="5427598" cy="632512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fr-FR" dirty="0"/>
              <a:t>Assemblée Générale du 17 février à Corte</a:t>
            </a:r>
          </a:p>
        </p:txBody>
      </p:sp>
      <p:pic>
        <p:nvPicPr>
          <p:cNvPr id="4" name="Image 3" descr="C:\Users\MMFC7213\AppData\Local\Microsoft\Windows\Temporary Internet Files\Content.Word\logoFC_CR-Corse_FFESSM_quadr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70672" cy="10524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20A2F38-187F-4E34-917C-686EE072D9E0}"/>
              </a:ext>
            </a:extLst>
          </p:cNvPr>
          <p:cNvSpPr txBox="1"/>
          <p:nvPr/>
        </p:nvSpPr>
        <p:spPr>
          <a:xfrm>
            <a:off x="3041514" y="2723753"/>
            <a:ext cx="7638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2">
                    <a:lumMod val="50000"/>
                  </a:schemeClr>
                </a:solidFill>
              </a:rPr>
              <a:t>Règlement factures par prélèvement automatique</a:t>
            </a:r>
          </a:p>
        </p:txBody>
      </p:sp>
    </p:spTree>
    <p:extLst>
      <p:ext uri="{BB962C8B-B14F-4D97-AF65-F5344CB8AC3E}">
        <p14:creationId xmlns:p14="http://schemas.microsoft.com/office/powerpoint/2010/main" val="3896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84186" y="22458"/>
            <a:ext cx="5427598" cy="632512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fr-FR" dirty="0"/>
              <a:t>Assemblée Générale du 17 février à Corte</a:t>
            </a:r>
          </a:p>
        </p:txBody>
      </p:sp>
      <p:pic>
        <p:nvPicPr>
          <p:cNvPr id="4" name="Image 3" descr="C:\Users\MMFC7213\AppData\Local\Microsoft\Windows\Temporary Internet Files\Content.Word\logoFC_CR-Corse_FFESSM_quadr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70672" cy="10524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BA0D1BF-A810-4121-AB69-768CF389F648}"/>
              </a:ext>
            </a:extLst>
          </p:cNvPr>
          <p:cNvSpPr txBox="1"/>
          <p:nvPr/>
        </p:nvSpPr>
        <p:spPr>
          <a:xfrm>
            <a:off x="1184031" y="1629508"/>
            <a:ext cx="341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Avantages: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689AE3A-BF65-43DF-9812-62E2B26A8F00}"/>
              </a:ext>
            </a:extLst>
          </p:cNvPr>
          <p:cNvSpPr txBox="1"/>
          <p:nvPr/>
        </p:nvSpPr>
        <p:spPr>
          <a:xfrm>
            <a:off x="2570672" y="2110157"/>
            <a:ext cx="231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Gain financier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321C6DE-D910-4E2F-86CD-D471C59DFEFE}"/>
              </a:ext>
            </a:extLst>
          </p:cNvPr>
          <p:cNvSpPr txBox="1"/>
          <p:nvPr/>
        </p:nvSpPr>
        <p:spPr>
          <a:xfrm>
            <a:off x="2582396" y="2520463"/>
            <a:ext cx="231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Gain de temps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8876CB5-8F08-45EB-8C9D-33BD87978EC8}"/>
              </a:ext>
            </a:extLst>
          </p:cNvPr>
          <p:cNvSpPr txBox="1"/>
          <p:nvPr/>
        </p:nvSpPr>
        <p:spPr>
          <a:xfrm>
            <a:off x="1184030" y="3161601"/>
            <a:ext cx="341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Démarche: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F3B6366-AD37-44E7-904B-3D2712018DBC}"/>
              </a:ext>
            </a:extLst>
          </p:cNvPr>
          <p:cNvSpPr txBox="1"/>
          <p:nvPr/>
        </p:nvSpPr>
        <p:spPr>
          <a:xfrm>
            <a:off x="2594120" y="3657599"/>
            <a:ext cx="644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Fournir le mandat de prélèvement avec un RIB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F6C307B-1342-4629-A627-B2914680159F}"/>
              </a:ext>
            </a:extLst>
          </p:cNvPr>
          <p:cNvSpPr txBox="1"/>
          <p:nvPr/>
        </p:nvSpPr>
        <p:spPr>
          <a:xfrm>
            <a:off x="2594121" y="4079628"/>
            <a:ext cx="9281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Facturation début du mois avec mention de la date de prélèvement (14 jours)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C1F8B29-6851-4C81-BB21-004C80FBEE49}"/>
              </a:ext>
            </a:extLst>
          </p:cNvPr>
          <p:cNvSpPr txBox="1"/>
          <p:nvPr/>
        </p:nvSpPr>
        <p:spPr>
          <a:xfrm>
            <a:off x="1184031" y="5060740"/>
            <a:ext cx="1009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Fonctionne comme moyen de paiement depuis le 1 février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4F6CEE1-403B-4773-8FD0-DFC1A2BC4BB1}"/>
              </a:ext>
            </a:extLst>
          </p:cNvPr>
          <p:cNvSpPr txBox="1"/>
          <p:nvPr/>
        </p:nvSpPr>
        <p:spPr>
          <a:xfrm>
            <a:off x="1184031" y="5834462"/>
            <a:ext cx="991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Souhait du CDR de le généraliser comme seul moyen de paiement a/c de la facture de juin</a:t>
            </a:r>
          </a:p>
        </p:txBody>
      </p:sp>
    </p:spTree>
    <p:extLst>
      <p:ext uri="{BB962C8B-B14F-4D97-AF65-F5344CB8AC3E}">
        <p14:creationId xmlns:p14="http://schemas.microsoft.com/office/powerpoint/2010/main" val="8966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471</Words>
  <Application>Microsoft Office PowerPoint</Application>
  <PresentationFormat>Personnalisé</PresentationFormat>
  <Paragraphs>532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Débit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du 17 février 2017 à Corte</dc:title>
  <dc:creator>jo Vrijens</dc:creator>
  <cp:lastModifiedBy>MARGOUET Chantal OBS/OGSB</cp:lastModifiedBy>
  <cp:revision>21</cp:revision>
  <dcterms:created xsi:type="dcterms:W3CDTF">2018-01-04T19:14:53Z</dcterms:created>
  <dcterms:modified xsi:type="dcterms:W3CDTF">2018-01-10T10:44:34Z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